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000000"/>
          </p15:clr>
        </p15:guide>
        <p15:guide id="2" pos="3840" userDrawn="1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joOdlXS00ZTjZt3ZY9GvnP4y1Se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obsah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svislý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vislý nadpis a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7285038" y="1828800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Úvodní snímek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áhlaví části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va obsahy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ovnání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uze nadpis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ázdný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sah s titulkem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ázek s titulkem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E6D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3365F6-C2D4-4BD2-B6A3-63FC620A96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F6CA354-C60A-4DB1-B905-B236077810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7F23F4B-83DA-4DF5-8ABF-2EA24CED6D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1"/>
            <a:ext cx="12191998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492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Clr>
                <a:srgbClr val="FF0000"/>
              </a:buClr>
              <a:buSzPts val="4400"/>
            </a:pPr>
            <a:r>
              <a:rPr lang="cs-CZ" b="1">
                <a:solidFill>
                  <a:srgbClr val="FF0000"/>
                </a:solidFill>
              </a:rPr>
              <a:t>Cíle hodiny: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85" name="Google Shape;85;p1"/>
          <p:cNvSpPr txBox="1">
            <a:spLocks noGrp="1"/>
          </p:cNvSpPr>
          <p:nvPr>
            <p:ph type="body" idx="1"/>
          </p:nvPr>
        </p:nvSpPr>
        <p:spPr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indent="-514350">
              <a:spcBef>
                <a:spcPts val="0"/>
              </a:spcBef>
              <a:buSzPts val="3200"/>
              <a:buAutoNum type="arabicPeriod"/>
            </a:pPr>
            <a:r>
              <a:rPr lang="cs-CZ" i="1"/>
              <a:t>Dokážu vyjádřit svůj názor a vyslechnout si názor někoho jiného. </a:t>
            </a:r>
            <a:endParaRPr i="1"/>
          </a:p>
        </p:txBody>
      </p:sp>
      <p:pic>
        <p:nvPicPr>
          <p:cNvPr id="86" name="Google Shape;86;p1" descr="C:\Users\HP\AppData\Local\Microsoft\Windows\INetCache\IE\K7HW6MXW\geo-targeting1[1]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11825" y="2924945"/>
            <a:ext cx="3278997" cy="32415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Clr>
                <a:srgbClr val="FF0000"/>
              </a:buClr>
              <a:buSzPts val="4400"/>
            </a:pPr>
            <a:r>
              <a:rPr lang="cs-CZ" b="1">
                <a:solidFill>
                  <a:srgbClr val="FF0000"/>
                </a:solidFill>
              </a:rPr>
              <a:t>Cíle hodiny: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92" name="Google Shape;92;p2"/>
          <p:cNvSpPr txBox="1">
            <a:spLocks noGrp="1"/>
          </p:cNvSpPr>
          <p:nvPr>
            <p:ph type="body" idx="1"/>
          </p:nvPr>
        </p:nvSpPr>
        <p:spPr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indent="-514350">
              <a:spcBef>
                <a:spcPts val="0"/>
              </a:spcBef>
              <a:buSzPts val="3200"/>
              <a:buAutoNum type="arabicPeriod"/>
            </a:pPr>
            <a:r>
              <a:rPr lang="cs-CZ" i="1"/>
              <a:t>Dokážu vyjádřit svůj názor a vyslechnout si názor někoho jiného. </a:t>
            </a:r>
            <a:endParaRPr i="1"/>
          </a:p>
          <a:p>
            <a:pPr marL="514350" indent="-514350">
              <a:spcBef>
                <a:spcPts val="640"/>
              </a:spcBef>
              <a:buSzPts val="3200"/>
              <a:buAutoNum type="arabicPeriod"/>
            </a:pPr>
            <a:r>
              <a:rPr lang="cs-CZ" i="1"/>
              <a:t>Vysvětlím, jak mohou média ovlivnit názor člověka, konkrétně novinový či internetový článek.</a:t>
            </a:r>
            <a:endParaRPr/>
          </a:p>
        </p:txBody>
      </p:sp>
      <p:pic>
        <p:nvPicPr>
          <p:cNvPr id="93" name="Google Shape;93;p2" descr="C:\Users\HP\AppData\Local\Microsoft\Windows\INetCache\IE\K7HW6MXW\geo-targeting1[1]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15880" y="4293097"/>
            <a:ext cx="2113550" cy="20893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Clr>
                <a:srgbClr val="FF0000"/>
              </a:buClr>
              <a:buSzPts val="4400"/>
            </a:pPr>
            <a:r>
              <a:rPr lang="cs-CZ" b="1">
                <a:solidFill>
                  <a:srgbClr val="FF0000"/>
                </a:solidFill>
              </a:rPr>
              <a:t>Cíle a jejich zhodnocení: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99" name="Google Shape;99;p3"/>
          <p:cNvSpPr txBox="1">
            <a:spLocks noGrp="1"/>
          </p:cNvSpPr>
          <p:nvPr>
            <p:ph type="body" idx="1"/>
          </p:nvPr>
        </p:nvSpPr>
        <p:spPr>
          <a:xfrm>
            <a:off x="1981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>
              <a:lnSpc>
                <a:spcPct val="80000"/>
              </a:lnSpc>
              <a:spcBef>
                <a:spcPts val="0"/>
              </a:spcBef>
              <a:buSzPts val="2480"/>
            </a:pPr>
            <a:r>
              <a:rPr lang="cs-CZ" sz="2480" i="1"/>
              <a:t>Cíl 1: Dokážu vyjádřit svůj názor a vyslechnout si názor někoho jiného. </a:t>
            </a:r>
            <a:endParaRPr sz="2480" i="1"/>
          </a:p>
          <a:p>
            <a:pPr marL="342900">
              <a:lnSpc>
                <a:spcPct val="80000"/>
              </a:lnSpc>
              <a:spcBef>
                <a:spcPts val="496"/>
              </a:spcBef>
              <a:buSzPts val="2480"/>
            </a:pPr>
            <a:r>
              <a:rPr lang="cs-CZ" sz="2480" i="1"/>
              <a:t>Cíl 2: Vysvětlím, jak mohou média ovlivnit názor člověka, konkrétně novinový či internetový článek.</a:t>
            </a:r>
            <a:endParaRPr/>
          </a:p>
          <a:p>
            <a:pPr marL="0" indent="0">
              <a:lnSpc>
                <a:spcPct val="80000"/>
              </a:lnSpc>
              <a:spcBef>
                <a:spcPts val="496"/>
              </a:spcBef>
              <a:buSzPts val="2480"/>
              <a:buNone/>
            </a:pPr>
            <a:endParaRPr sz="2480" i="1"/>
          </a:p>
          <a:p>
            <a:pPr marL="0" indent="0">
              <a:lnSpc>
                <a:spcPct val="80000"/>
              </a:lnSpc>
              <a:spcBef>
                <a:spcPts val="496"/>
              </a:spcBef>
              <a:buClr>
                <a:srgbClr val="B16314"/>
              </a:buClr>
              <a:buSzPts val="2480"/>
              <a:buNone/>
            </a:pPr>
            <a:r>
              <a:rPr lang="cs-CZ" sz="2480" b="1" i="1">
                <a:solidFill>
                  <a:srgbClr val="B16314"/>
                </a:solidFill>
              </a:rPr>
              <a:t>Na papír napiš, jak se ti podařilo cíle naplnit:</a:t>
            </a:r>
            <a:endParaRPr sz="2480" b="1" i="1">
              <a:solidFill>
                <a:srgbClr val="B16314"/>
              </a:solidFill>
            </a:endParaRPr>
          </a:p>
          <a:p>
            <a:pPr marL="514350" indent="-514350">
              <a:lnSpc>
                <a:spcPct val="80000"/>
              </a:lnSpc>
              <a:spcBef>
                <a:spcPts val="496"/>
              </a:spcBef>
              <a:buClr>
                <a:srgbClr val="B16314"/>
              </a:buClr>
              <a:buSzPts val="2480"/>
              <a:buAutoNum type="arabicPeriod"/>
            </a:pPr>
            <a:r>
              <a:rPr lang="cs-CZ" sz="2480" b="1" i="1">
                <a:solidFill>
                  <a:srgbClr val="B16314"/>
                </a:solidFill>
              </a:rPr>
              <a:t>Napiš, jestli se ti podařilo vyjádřit svůj názor a vyslechnout si názor někoho jiného, buď konkrétní, např.</a:t>
            </a:r>
            <a:r>
              <a:rPr lang="cs-CZ" sz="2480" i="1"/>
              <a:t> „Dokázal jsem jasně vysvětlit svůj názor, všichni pochopili, co si myslím.“</a:t>
            </a:r>
            <a:endParaRPr sz="2480"/>
          </a:p>
          <a:p>
            <a:pPr marL="514350" indent="-514350">
              <a:lnSpc>
                <a:spcPct val="80000"/>
              </a:lnSpc>
              <a:spcBef>
                <a:spcPts val="496"/>
              </a:spcBef>
              <a:buClr>
                <a:srgbClr val="B16314"/>
              </a:buClr>
              <a:buSzPts val="2480"/>
              <a:buAutoNum type="arabicPeriod"/>
            </a:pPr>
            <a:r>
              <a:rPr lang="cs-CZ" sz="2480" b="1" i="1">
                <a:solidFill>
                  <a:srgbClr val="B16314"/>
                </a:solidFill>
              </a:rPr>
              <a:t>Napiš, jak si myslíš, že mohou média ovlivnit názor – konkrétně.</a:t>
            </a:r>
            <a:endParaRPr/>
          </a:p>
          <a:p>
            <a:pPr marL="514350" indent="-514350">
              <a:lnSpc>
                <a:spcPct val="80000"/>
              </a:lnSpc>
              <a:spcBef>
                <a:spcPts val="496"/>
              </a:spcBef>
              <a:buClr>
                <a:srgbClr val="B16314"/>
              </a:buClr>
              <a:buSzPts val="2480"/>
              <a:buAutoNum type="arabicPeriod"/>
            </a:pPr>
            <a:r>
              <a:rPr lang="cs-CZ" sz="2480" b="1" i="1">
                <a:solidFill>
                  <a:srgbClr val="B16314"/>
                </a:solidFill>
              </a:rPr>
              <a:t>Ohodnoť hodinu alespoň jednou smysluplnou větou.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Exekutivní">
      <a:dk1>
        <a:srgbClr val="000000"/>
      </a:dk1>
      <a:lt1>
        <a:srgbClr val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</Words>
  <Application>Microsoft Office PowerPoint</Application>
  <PresentationFormat>Širokoúhlá obrazovka</PresentationFormat>
  <Paragraphs>13</Paragraphs>
  <Slides>4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Arial</vt:lpstr>
      <vt:lpstr>Calibri</vt:lpstr>
      <vt:lpstr>Motiv systému Office</vt:lpstr>
      <vt:lpstr>Prezentace aplikace PowerPoint</vt:lpstr>
      <vt:lpstr>Cíle hodiny:</vt:lpstr>
      <vt:lpstr>Cíle hodiny:</vt:lpstr>
      <vt:lpstr>Cíle a jejich zhodnocení: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HP</dc:creator>
  <cp:lastModifiedBy>Michal Orság</cp:lastModifiedBy>
  <cp:revision>2</cp:revision>
  <dcterms:created xsi:type="dcterms:W3CDTF">2019-11-03T20:27:33Z</dcterms:created>
  <dcterms:modified xsi:type="dcterms:W3CDTF">2021-10-28T10:43:51Z</dcterms:modified>
</cp:coreProperties>
</file>