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3" r:id="rId10"/>
    <p:sldId id="262" r:id="rId11"/>
    <p:sldId id="264" r:id="rId12"/>
    <p:sldId id="265" r:id="rId13"/>
    <p:sldId id="266" r:id="rId14"/>
    <p:sldId id="273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97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27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67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58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61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18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21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25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25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05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88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16B2-7425-4816-BA1E-64A1EFD047B7}" type="datetimeFigureOut">
              <a:rPr lang="cs-CZ" smtClean="0"/>
              <a:t>28.11.2021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A6E6-4CE2-4773-9410-19F3EAD4FA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96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0DDA1-8711-437E-A62C-60380C21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F4A8BFFC-5681-4953-9957-28615A963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120557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Athénská společnost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376428" y="3775359"/>
            <a:ext cx="2956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zemědělci, řemeslníci, obchodníci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256550" y="2497245"/>
            <a:ext cx="3196211" cy="60355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hlinkClick r:id="rId3" action="ppaction://hlinksldjump"/>
          </p:cNvPr>
          <p:cNvSpPr txBox="1"/>
          <p:nvPr/>
        </p:nvSpPr>
        <p:spPr>
          <a:xfrm>
            <a:off x="1496307" y="2568187"/>
            <a:ext cx="271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EUPATRIDOVÉ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854655" y="3139879"/>
            <a:ext cx="2" cy="56126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1256550" y="3734966"/>
            <a:ext cx="3196211" cy="124072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256550" y="5538917"/>
            <a:ext cx="3196211" cy="60355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hlinkClick r:id="rId3" action="ppaction://hlinksldjump"/>
          </p:cNvPr>
          <p:cNvSpPr txBox="1"/>
          <p:nvPr/>
        </p:nvSpPr>
        <p:spPr>
          <a:xfrm>
            <a:off x="1496307" y="5609859"/>
            <a:ext cx="271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OTROCI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854653" y="4977652"/>
            <a:ext cx="2" cy="56126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692518" y="2537409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= urození, aristokracie</a:t>
            </a:r>
            <a:endParaRPr lang="cs-CZ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027403" y="4093717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žili v okolí Athén</a:t>
            </a:r>
            <a:endParaRPr lang="cs-CZ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286" y="4064702"/>
            <a:ext cx="708606" cy="621641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2609850" y="3179096"/>
            <a:ext cx="6972301" cy="21544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4000" b="1" cap="all" dirty="0">
                <a:latin typeface="Century Gothic" panose="020B0502020202020204" pitchFamily="34" charset="0"/>
              </a:rPr>
              <a:t>otroctví pro dluhy</a:t>
            </a:r>
          </a:p>
          <a:p>
            <a:pPr marL="363538" indent="-363538">
              <a:tabLst>
                <a:tab pos="261938" algn="l"/>
              </a:tabLst>
            </a:pPr>
            <a:r>
              <a:rPr lang="cs-CZ" sz="2800" dirty="0">
                <a:latin typeface="Century Gothic" panose="020B0502020202020204" pitchFamily="34" charset="0"/>
              </a:rPr>
              <a:t>= chudší rolníci si pronajímali půdu od eupatridů </a:t>
            </a:r>
            <a:r>
              <a:rPr lang="cs-CZ" sz="2800" dirty="0">
                <a:latin typeface="Bookman Old Style" panose="02050604050505020204" pitchFamily="18" charset="0"/>
              </a:rPr>
              <a:t>→ </a:t>
            </a:r>
            <a:r>
              <a:rPr lang="cs-CZ" sz="2800" dirty="0">
                <a:latin typeface="Century Gothic" panose="020B0502020202020204" pitchFamily="34" charset="0"/>
              </a:rPr>
              <a:t>museli odvádět část úrody, jinak propadli do otroctví!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22603" y="5579081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= majetek rodin</a:t>
            </a:r>
            <a:endParaRPr lang="cs-CZ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5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16" grpId="1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Athénská demokracie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1277981" y="2864980"/>
            <a:ext cx="2941983" cy="8878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1390624" y="3110152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ARCHONTI (9/10)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620841" y="2864980"/>
            <a:ext cx="2941983" cy="8878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4733484" y="3140334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RADA STARŠÍCH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7963702" y="2864980"/>
            <a:ext cx="2941983" cy="8878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hlinkClick r:id="rId4" action="ppaction://hlinksldjump"/>
          </p:cNvPr>
          <p:cNvSpPr txBox="1"/>
          <p:nvPr/>
        </p:nvSpPr>
        <p:spPr>
          <a:xfrm>
            <a:off x="8076343" y="3110152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LIDOVÝ SNĚM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748972" y="3781037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6091832" y="3781037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9434691" y="3781036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423114" y="5174080"/>
            <a:ext cx="268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nejvyšší úředníci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492969" y="5174080"/>
            <a:ext cx="319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bývalí </a:t>
            </a:r>
            <a:r>
              <a:rPr lang="cs-CZ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archonti</a:t>
            </a:r>
            <a:endParaRPr lang="cs-CZ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746935" y="5174080"/>
            <a:ext cx="337551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hlasoval o zákonech</a:t>
            </a:r>
          </a:p>
          <a:p>
            <a:pPr algn="ctr"/>
            <a:r>
              <a:rPr lang="cs-CZ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JEN PRO SVOBODNÉ!</a:t>
            </a:r>
          </a:p>
        </p:txBody>
      </p:sp>
    </p:spTree>
    <p:extLst>
      <p:ext uri="{BB962C8B-B14F-4D97-AF65-F5344CB8AC3E}">
        <p14:creationId xmlns:p14="http://schemas.microsoft.com/office/powerpoint/2010/main" val="31351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Významní athénští státníci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1258953" y="2676939"/>
            <a:ext cx="3405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808038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DRAKÓN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58953" y="4128056"/>
            <a:ext cx="3405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808038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SOLÓN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03262" y="2740496"/>
            <a:ext cx="6888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sepsal zákony</a:t>
            </a:r>
          </a:p>
          <a:p>
            <a:pPr marL="457200" indent="-457200">
              <a:buFontTx/>
              <a:buChar char="-"/>
            </a:pPr>
            <a:r>
              <a:rPr lang="cs-CZ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drakonické</a:t>
            </a:r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tresty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703262" y="4233922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zrušil otroctví pro dluhy </a:t>
            </a:r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</a:t>
            </a:r>
            <a:endParaRPr lang="cs-CZ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03541" y="5522340"/>
            <a:ext cx="3931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8038" indent="-808038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KLEISTHÉNES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03262" y="5614673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zavedl </a:t>
            </a:r>
            <a:r>
              <a:rPr lang="cs-CZ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střepinový soud</a:t>
            </a:r>
          </a:p>
        </p:txBody>
      </p:sp>
    </p:spTree>
    <p:extLst>
      <p:ext uri="{BB962C8B-B14F-4D97-AF65-F5344CB8AC3E}">
        <p14:creationId xmlns:p14="http://schemas.microsoft.com/office/powerpoint/2010/main" val="5651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Kultuře a vzdělání zdar!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1038495" y="2498966"/>
            <a:ext cx="2367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umění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38495" y="3445957"/>
            <a:ext cx="10572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fyzika, geometrie, lékařství, astronomie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38495" y="4392948"/>
            <a:ext cx="10572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filozofie, řečnictví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38495" y="5339939"/>
            <a:ext cx="10572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>
              <a:buClr>
                <a:schemeClr val="bg1"/>
              </a:buClr>
              <a:buFont typeface="Wingdings" panose="05000000000000000000" pitchFamily="2" charset="2"/>
              <a:buChar char=""/>
            </a:pPr>
            <a:r>
              <a:rPr lang="cs-CZ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atletika</a:t>
            </a:r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 rot="10800000">
            <a:off x="10726993" y="6041915"/>
            <a:ext cx="739264" cy="49003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15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nice 1"/>
          <p:cNvCxnSpPr/>
          <p:nvPr/>
        </p:nvCxnSpPr>
        <p:spPr>
          <a:xfrm flipV="1">
            <a:off x="8324850" y="4400550"/>
            <a:ext cx="0" cy="155832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>
            <a:off x="8305800" y="5936058"/>
            <a:ext cx="68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8988689" y="5747314"/>
            <a:ext cx="1655719" cy="3925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7067550" y="5164435"/>
            <a:ext cx="571500" cy="7944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398064" y="5950572"/>
            <a:ext cx="68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élník 6">
            <a:hlinkClick r:id="rId4" action="ppaction://hlinksldjump"/>
          </p:cNvPr>
          <p:cNvSpPr/>
          <p:nvPr/>
        </p:nvSpPr>
        <p:spPr>
          <a:xfrm>
            <a:off x="4728957" y="5743543"/>
            <a:ext cx="1655719" cy="3925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4598518" y="5750517"/>
            <a:ext cx="19165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SPARTA</a:t>
            </a: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8858250" y="5743544"/>
            <a:ext cx="19165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ATHÉNY</a:t>
            </a:r>
          </a:p>
        </p:txBody>
      </p:sp>
    </p:spTree>
    <p:extLst>
      <p:ext uri="{BB962C8B-B14F-4D97-AF65-F5344CB8AC3E}">
        <p14:creationId xmlns:p14="http://schemas.microsoft.com/office/powerpoint/2010/main" val="241720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-1958291" y="1102461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8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SPARTA</a:t>
            </a:r>
            <a:endParaRPr lang="cs-CZ" sz="80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985" y="2641600"/>
            <a:ext cx="4300417" cy="346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9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latin typeface="Century Gothic" panose="020B0502020202020204" pitchFamily="34" charset="0"/>
              </a:rPr>
              <a:t>Kde?</a:t>
            </a:r>
            <a:endParaRPr lang="cs-CZ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74" r="29949" b="23994"/>
          <a:stretch/>
        </p:blipFill>
        <p:spPr>
          <a:xfrm>
            <a:off x="682389" y="2075543"/>
            <a:ext cx="8708155" cy="448752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4136580" y="4899874"/>
            <a:ext cx="1175657" cy="7982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5312238" y="4034971"/>
            <a:ext cx="4528448" cy="126404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9390544" y="3635828"/>
            <a:ext cx="2684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oblast</a:t>
            </a:r>
          </a:p>
          <a:p>
            <a:pPr algn="ctr"/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LAKÓNIE</a:t>
            </a:r>
          </a:p>
        </p:txBody>
      </p:sp>
    </p:spTree>
    <p:extLst>
      <p:ext uri="{BB962C8B-B14F-4D97-AF65-F5344CB8AC3E}">
        <p14:creationId xmlns:p14="http://schemas.microsoft.com/office/powerpoint/2010/main" val="178941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Sparťanská společnost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1376428" y="3775359"/>
            <a:ext cx="2956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zemědělci, řemeslníci, obchodníci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256550" y="2497245"/>
            <a:ext cx="3196211" cy="60355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hlinkClick r:id="rId3" action="ppaction://hlinksldjump"/>
          </p:cNvPr>
          <p:cNvSpPr txBox="1"/>
          <p:nvPr/>
        </p:nvSpPr>
        <p:spPr>
          <a:xfrm>
            <a:off x="1496307" y="2568187"/>
            <a:ext cx="271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EUPATRIDOVÉ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854655" y="3139879"/>
            <a:ext cx="2" cy="56126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1256550" y="3734966"/>
            <a:ext cx="3196211" cy="1240722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256550" y="5538917"/>
            <a:ext cx="3196211" cy="60355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hlinkClick r:id="rId3" action="ppaction://hlinksldjump"/>
          </p:cNvPr>
          <p:cNvSpPr txBox="1"/>
          <p:nvPr/>
        </p:nvSpPr>
        <p:spPr>
          <a:xfrm>
            <a:off x="1496307" y="5609859"/>
            <a:ext cx="271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OTROCI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2854653" y="4977652"/>
            <a:ext cx="2" cy="56126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692518" y="2537409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= urození, aristokracie</a:t>
            </a:r>
            <a:endParaRPr lang="cs-CZ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09850" y="3496696"/>
            <a:ext cx="697230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4000" b="1" cap="all" dirty="0">
                <a:latin typeface="Century Gothic" panose="020B0502020202020204" pitchFamily="34" charset="0"/>
              </a:rPr>
              <a:t>jaký je rozdíl</a:t>
            </a:r>
          </a:p>
          <a:p>
            <a:pPr marL="363538" indent="-363538" algn="ctr">
              <a:tabLst>
                <a:tab pos="261938" algn="l"/>
              </a:tabLst>
            </a:pPr>
            <a:r>
              <a:rPr lang="cs-CZ" sz="3600" dirty="0">
                <a:latin typeface="Century Gothic" panose="020B0502020202020204" pitchFamily="34" charset="0"/>
              </a:rPr>
              <a:t>Sparťan X sparťan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27403" y="4093717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žili v okolí Sparty</a:t>
            </a:r>
            <a:endParaRPr lang="cs-CZ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669" y="2488198"/>
            <a:ext cx="708606" cy="621641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722603" y="5579081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= majetek státu</a:t>
            </a:r>
            <a:endParaRPr lang="cs-CZ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19" y="5513219"/>
            <a:ext cx="708606" cy="621641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1145585" y="2469148"/>
            <a:ext cx="9900831" cy="36919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3200" dirty="0">
                <a:latin typeface="Century Gothic" panose="020B0502020202020204" pitchFamily="34" charset="0"/>
              </a:rPr>
              <a:t>Otroci ve starověké Spartě se nazývali </a:t>
            </a:r>
            <a:r>
              <a:rPr lang="cs-CZ" sz="3200" b="1" i="1" dirty="0" err="1">
                <a:latin typeface="Century Gothic" panose="020B0502020202020204" pitchFamily="34" charset="0"/>
              </a:rPr>
              <a:t>heilóti</a:t>
            </a:r>
            <a:r>
              <a:rPr lang="cs-CZ" sz="3200" dirty="0">
                <a:latin typeface="Century Gothic" panose="020B0502020202020204" pitchFamily="34" charset="0"/>
              </a:rPr>
              <a:t>. Každý Sparťan mohl </a:t>
            </a:r>
            <a:r>
              <a:rPr lang="cs-CZ" sz="3200" dirty="0" err="1">
                <a:latin typeface="Century Gothic" panose="020B0502020202020204" pitchFamily="34" charset="0"/>
              </a:rPr>
              <a:t>heilóta</a:t>
            </a:r>
            <a:r>
              <a:rPr lang="cs-CZ" sz="3200" dirty="0">
                <a:latin typeface="Century Gothic" panose="020B0502020202020204" pitchFamily="34" charset="0"/>
              </a:rPr>
              <a:t> beztrestně zabít. Dospívající Sparťan dokonce podstupoval tzv. </a:t>
            </a:r>
            <a:r>
              <a:rPr lang="cs-CZ" sz="3200" b="1" i="1" dirty="0" err="1">
                <a:latin typeface="Century Gothic" panose="020B0502020202020204" pitchFamily="34" charset="0"/>
              </a:rPr>
              <a:t>krypteiá</a:t>
            </a:r>
            <a:r>
              <a:rPr lang="cs-CZ" sz="3200" dirty="0">
                <a:latin typeface="Century Gothic" panose="020B0502020202020204" pitchFamily="34" charset="0"/>
              </a:rPr>
              <a:t> (bobřík samoty </a:t>
            </a:r>
            <a:r>
              <a:rPr lang="cs-CZ" sz="3200" dirty="0">
                <a:latin typeface="Century Gothic" panose="020B0502020202020204" pitchFamily="34" charset="0"/>
                <a:sym typeface="Wingdings" panose="05000000000000000000" pitchFamily="2" charset="2"/>
              </a:rPr>
              <a:t>), kdy se musel po nějakou dobu skrývat a zabíjet </a:t>
            </a:r>
            <a:r>
              <a:rPr lang="cs-CZ" sz="32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heilóty</a:t>
            </a:r>
            <a:r>
              <a:rPr lang="cs-CZ" sz="3200" dirty="0">
                <a:latin typeface="Century Gothic" panose="020B0502020202020204" pitchFamily="34" charset="0"/>
                <a:sym typeface="Wingdings" panose="05000000000000000000" pitchFamily="2" charset="2"/>
              </a:rPr>
              <a:t>.</a:t>
            </a:r>
            <a:endParaRPr lang="cs-CZ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3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5" grpId="1" animBg="1"/>
      <p:bldP spid="13" grpId="0"/>
      <p:bldP spid="16" grpId="0"/>
      <p:bldP spid="17" grpId="0" animBg="1"/>
      <p:bldP spid="1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Státní zřízení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1277981" y="2864980"/>
            <a:ext cx="2941983" cy="8878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1390624" y="3110152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KRÁLOVÉ (2)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620841" y="2864980"/>
            <a:ext cx="2941983" cy="8878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4733484" y="3140334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RADA STARŠÍCH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7963702" y="2864980"/>
            <a:ext cx="2941983" cy="88789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hlinkClick r:id="rId4" action="ppaction://hlinksldjump"/>
          </p:cNvPr>
          <p:cNvSpPr txBox="1"/>
          <p:nvPr/>
        </p:nvSpPr>
        <p:spPr>
          <a:xfrm>
            <a:off x="8076343" y="3110152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LIDOVÝ SNĚM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748972" y="3781037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6091832" y="3781037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9434691" y="3781036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423114" y="5174080"/>
            <a:ext cx="268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dědičná pozice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492969" y="5203108"/>
            <a:ext cx="319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28 starců + 2 králové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746935" y="5203108"/>
            <a:ext cx="337551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hlasoval o zákonech</a:t>
            </a:r>
          </a:p>
          <a:p>
            <a:pPr algn="ctr"/>
            <a:r>
              <a:rPr lang="cs-CZ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JEN PRO SVOBODNÉ!</a:t>
            </a:r>
          </a:p>
        </p:txBody>
      </p:sp>
    </p:spTree>
    <p:extLst>
      <p:ext uri="{BB962C8B-B14F-4D97-AF65-F5344CB8AC3E}">
        <p14:creationId xmlns:p14="http://schemas.microsoft.com/office/powerpoint/2010/main" val="417835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Vojenská výchova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412740" y="2654258"/>
            <a:ext cx="2367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cs-CZ" sz="2800" dirty="0">
                <a:solidFill>
                  <a:srgbClr val="FFFF00"/>
                </a:solidFill>
                <a:latin typeface="Century Gothic" panose="020B0502020202020204" pitchFamily="34" charset="0"/>
              </a:rPr>
              <a:t>v 7 letech</a:t>
            </a:r>
          </a:p>
        </p:txBody>
      </p:sp>
      <p:sp>
        <p:nvSpPr>
          <p:cNvPr id="5" name="Ovál 4"/>
          <p:cNvSpPr/>
          <p:nvPr/>
        </p:nvSpPr>
        <p:spPr>
          <a:xfrm>
            <a:off x="6044474" y="3817620"/>
            <a:ext cx="435429" cy="406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6262188" y="4224020"/>
            <a:ext cx="0" cy="5225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266178" y="4746534"/>
            <a:ext cx="221345" cy="17344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6052094" y="4746534"/>
            <a:ext cx="214084" cy="17344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6258558" y="4325620"/>
            <a:ext cx="332742" cy="805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929447" y="4318000"/>
            <a:ext cx="325122" cy="867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6159136" y="39370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6319517" y="393699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6187440" y="4093864"/>
            <a:ext cx="147247" cy="56496"/>
          </a:xfrm>
          <a:custGeom>
            <a:avLst/>
            <a:gdLst>
              <a:gd name="connsiteX0" fmla="*/ 0 w 147247"/>
              <a:gd name="connsiteY0" fmla="*/ 3156 h 56496"/>
              <a:gd name="connsiteX1" fmla="*/ 83820 w 147247"/>
              <a:gd name="connsiteY1" fmla="*/ 56496 h 56496"/>
              <a:gd name="connsiteX2" fmla="*/ 144780 w 147247"/>
              <a:gd name="connsiteY2" fmla="*/ 3156 h 56496"/>
              <a:gd name="connsiteX3" fmla="*/ 129540 w 147247"/>
              <a:gd name="connsiteY3" fmla="*/ 10776 h 5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7" h="56496">
                <a:moveTo>
                  <a:pt x="0" y="3156"/>
                </a:moveTo>
                <a:cubicBezTo>
                  <a:pt x="29845" y="29826"/>
                  <a:pt x="59690" y="56496"/>
                  <a:pt x="83820" y="56496"/>
                </a:cubicBezTo>
                <a:cubicBezTo>
                  <a:pt x="107950" y="56496"/>
                  <a:pt x="137160" y="10776"/>
                  <a:pt x="144780" y="3156"/>
                </a:cubicBezTo>
                <a:cubicBezTo>
                  <a:pt x="152400" y="-4464"/>
                  <a:pt x="140970" y="3156"/>
                  <a:pt x="129540" y="10776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1112520" y="3733800"/>
            <a:ext cx="1226820" cy="1193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ovnoramenný trojúhelník 21"/>
          <p:cNvSpPr/>
          <p:nvPr/>
        </p:nvSpPr>
        <p:spPr>
          <a:xfrm>
            <a:off x="1112520" y="2893060"/>
            <a:ext cx="1226820" cy="828883"/>
          </a:xfrm>
          <a:prstGeom prst="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/>
          <p:nvPr/>
        </p:nvCxnSpPr>
        <p:spPr>
          <a:xfrm flipV="1">
            <a:off x="2663702" y="4325620"/>
            <a:ext cx="1302326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4185920" y="3733800"/>
            <a:ext cx="1226820" cy="1193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>
            <a:off x="4185920" y="2893060"/>
            <a:ext cx="1226820" cy="828883"/>
          </a:xfrm>
          <a:prstGeom prst="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7062214" y="4325620"/>
            <a:ext cx="1302326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1518919" y="3810000"/>
            <a:ext cx="435429" cy="406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36"/>
          <p:cNvCxnSpPr/>
          <p:nvPr/>
        </p:nvCxnSpPr>
        <p:spPr>
          <a:xfrm>
            <a:off x="1736633" y="4216400"/>
            <a:ext cx="0" cy="5225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1740623" y="4738914"/>
            <a:ext cx="221345" cy="17344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H="1">
            <a:off x="1526539" y="4738914"/>
            <a:ext cx="214084" cy="17344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1733003" y="4318000"/>
            <a:ext cx="332742" cy="805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1403892" y="4310380"/>
            <a:ext cx="325122" cy="867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1633581" y="392938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1793962" y="392937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olný tvar 43"/>
          <p:cNvSpPr/>
          <p:nvPr/>
        </p:nvSpPr>
        <p:spPr>
          <a:xfrm>
            <a:off x="1661885" y="4086244"/>
            <a:ext cx="147247" cy="56496"/>
          </a:xfrm>
          <a:custGeom>
            <a:avLst/>
            <a:gdLst>
              <a:gd name="connsiteX0" fmla="*/ 0 w 147247"/>
              <a:gd name="connsiteY0" fmla="*/ 3156 h 56496"/>
              <a:gd name="connsiteX1" fmla="*/ 83820 w 147247"/>
              <a:gd name="connsiteY1" fmla="*/ 56496 h 56496"/>
              <a:gd name="connsiteX2" fmla="*/ 144780 w 147247"/>
              <a:gd name="connsiteY2" fmla="*/ 3156 h 56496"/>
              <a:gd name="connsiteX3" fmla="*/ 129540 w 147247"/>
              <a:gd name="connsiteY3" fmla="*/ 10776 h 56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247" h="56496">
                <a:moveTo>
                  <a:pt x="0" y="3156"/>
                </a:moveTo>
                <a:cubicBezTo>
                  <a:pt x="29845" y="29826"/>
                  <a:pt x="59690" y="56496"/>
                  <a:pt x="83820" y="56496"/>
                </a:cubicBezTo>
                <a:cubicBezTo>
                  <a:pt x="107950" y="56496"/>
                  <a:pt x="137160" y="10776"/>
                  <a:pt x="144780" y="3156"/>
                </a:cubicBezTo>
                <a:cubicBezTo>
                  <a:pt x="152400" y="-4464"/>
                  <a:pt x="140970" y="3156"/>
                  <a:pt x="129540" y="10776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6" name="Obrázek 4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84" y="3058713"/>
            <a:ext cx="3002745" cy="2183294"/>
          </a:xfrm>
          <a:prstGeom prst="rect">
            <a:avLst/>
          </a:prstGeom>
        </p:spPr>
      </p:pic>
      <p:sp>
        <p:nvSpPr>
          <p:cNvPr id="47" name="TextovéPole 46"/>
          <p:cNvSpPr txBox="1"/>
          <p:nvPr/>
        </p:nvSpPr>
        <p:spPr>
          <a:xfrm>
            <a:off x="8428040" y="5490991"/>
            <a:ext cx="3063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/>
              </a:buClr>
            </a:pPr>
            <a:r>
              <a:rPr lang="cs-CZ" sz="2800" dirty="0">
                <a:solidFill>
                  <a:srgbClr val="FFFF00"/>
                </a:solidFill>
                <a:latin typeface="Century Gothic" panose="020B0502020202020204" pitchFamily="34" charset="0"/>
              </a:rPr>
              <a:t>od 20 do 60 let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41592" y="2804847"/>
            <a:ext cx="9900831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3200" dirty="0">
                <a:latin typeface="Century Gothic" panose="020B0502020202020204" pitchFamily="34" charset="0"/>
              </a:rPr>
              <a:t>Schopné děti byly odvedeny k výcviku. Pokud však starší  shledali dítě příliš slabým nebo jinak nedokonalým, odmítli je a nechali svrhnout ze skály v pohoří </a:t>
            </a:r>
            <a:r>
              <a:rPr lang="cs-CZ" sz="3200" b="1" i="1" dirty="0" err="1">
                <a:latin typeface="Century Gothic" panose="020B0502020202020204" pitchFamily="34" charset="0"/>
              </a:rPr>
              <a:t>Taygétos</a:t>
            </a:r>
            <a:r>
              <a:rPr lang="cs-CZ" sz="32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11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794979" y="2517913"/>
            <a:ext cx="5168499" cy="862109"/>
          </a:xfrm>
        </p:spPr>
        <p:txBody>
          <a:bodyPr>
            <a:normAutofit/>
          </a:bodyPr>
          <a:lstStyle/>
          <a:p>
            <a:pPr algn="l"/>
            <a:r>
              <a:rPr lang="cs-CZ" sz="4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</a:rPr>
              <a:t>Historie polis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94979" y="1111788"/>
            <a:ext cx="9144000" cy="12696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8000" b="1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</a:rPr>
              <a:t>Řecko: archaické období</a:t>
            </a:r>
          </a:p>
        </p:txBody>
      </p:sp>
    </p:spTree>
    <p:extLst>
      <p:ext uri="{BB962C8B-B14F-4D97-AF65-F5344CB8AC3E}">
        <p14:creationId xmlns:p14="http://schemas.microsoft.com/office/powerpoint/2010/main" val="116291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POLIS: městský stát</a:t>
            </a:r>
            <a:endParaRPr lang="cs-CZ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1277981" y="2864980"/>
            <a:ext cx="2941983" cy="887895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1390624" y="3110152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SAMOSTATNOST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620841" y="2864980"/>
            <a:ext cx="2941983" cy="887895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4733484" y="3110152"/>
            <a:ext cx="271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SOBĚSTAČNOST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7963702" y="2864980"/>
            <a:ext cx="2941983" cy="887895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hlinkClick r:id="rId4" action="ppaction://hlinksldjump"/>
          </p:cNvPr>
          <p:cNvSpPr txBox="1"/>
          <p:nvPr/>
        </p:nvSpPr>
        <p:spPr>
          <a:xfrm>
            <a:off x="8076343" y="2951531"/>
            <a:ext cx="2716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POLITICKÁ ORGANIZOVANOST</a:t>
            </a:r>
          </a:p>
        </p:txBody>
      </p:sp>
      <p:cxnSp>
        <p:nvCxnSpPr>
          <p:cNvPr id="12" name="Přímá spojnice se šipkou 11"/>
          <p:cNvCxnSpPr>
            <a:stCxn id="4" idx="2"/>
          </p:cNvCxnSpPr>
          <p:nvPr/>
        </p:nvCxnSpPr>
        <p:spPr>
          <a:xfrm flipH="1">
            <a:off x="2748972" y="3752875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6091832" y="3752875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9434691" y="3752874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423114" y="4990458"/>
            <a:ext cx="2684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v Řecku nevznikl jednotný stát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92969" y="4990458"/>
            <a:ext cx="3197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vystačil si svými vlastními prostředky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835828" y="4990458"/>
            <a:ext cx="3197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uspořádané řízení (správa) státu</a:t>
            </a:r>
          </a:p>
        </p:txBody>
      </p:sp>
    </p:spTree>
    <p:extLst>
      <p:ext uri="{BB962C8B-B14F-4D97-AF65-F5344CB8AC3E}">
        <p14:creationId xmlns:p14="http://schemas.microsoft.com/office/powerpoint/2010/main" val="40869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latin typeface="Century Gothic" panose="020B0502020202020204" pitchFamily="34" charset="0"/>
              </a:rPr>
              <a:t>Obyvatelé polis</a:t>
            </a:r>
            <a:endParaRPr lang="cs-CZ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hlinkClick r:id="rId2" action="ppaction://hlinksldjump"/>
          </p:cNvPr>
          <p:cNvSpPr txBox="1"/>
          <p:nvPr/>
        </p:nvSpPr>
        <p:spPr>
          <a:xfrm>
            <a:off x="1496307" y="5039413"/>
            <a:ext cx="2716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NESVOBODNÍ OTROCI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1256550" y="2473479"/>
            <a:ext cx="3196211" cy="1240722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hlinkClick r:id="rId3" action="ppaction://hlinksldjump"/>
          </p:cNvPr>
          <p:cNvSpPr txBox="1"/>
          <p:nvPr/>
        </p:nvSpPr>
        <p:spPr>
          <a:xfrm>
            <a:off x="1496307" y="2616786"/>
            <a:ext cx="2716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SVOBODNÍ OBČANÉ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H="1">
            <a:off x="2854656" y="3700558"/>
            <a:ext cx="1" cy="117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256550" y="4896106"/>
            <a:ext cx="3196211" cy="1240722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92518" y="2832229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= ten, kdo měl </a:t>
            </a:r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PRÁVA</a:t>
            </a:r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a </a:t>
            </a:r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POVINNOSTI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722603" y="5254856"/>
            <a:ext cx="688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= ten, kdo neměl žádná </a:t>
            </a:r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PRÁVA</a:t>
            </a:r>
          </a:p>
        </p:txBody>
      </p:sp>
    </p:spTree>
    <p:extLst>
      <p:ext uri="{BB962C8B-B14F-4D97-AF65-F5344CB8AC3E}">
        <p14:creationId xmlns:p14="http://schemas.microsoft.com/office/powerpoint/2010/main" val="303905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Century Gothic" panose="020B0502020202020204" pitchFamily="34" charset="0"/>
              </a:rPr>
              <a:t>Svobodný občan polis</a:t>
            </a:r>
            <a:endParaRPr lang="cs-CZ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1525350" y="2869267"/>
            <a:ext cx="2714949" cy="1047643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1525350" y="3131478"/>
            <a:ext cx="271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PRÁVA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523603" y="5055487"/>
            <a:ext cx="2714949" cy="1047643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hlinkClick r:id="rId2" action="ppaction://hlinksldjump"/>
          </p:cNvPr>
          <p:cNvSpPr txBox="1"/>
          <p:nvPr/>
        </p:nvSpPr>
        <p:spPr>
          <a:xfrm>
            <a:off x="1523603" y="5317698"/>
            <a:ext cx="271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POVINNOSTI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4238552" y="2626550"/>
            <a:ext cx="1725520" cy="76654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238552" y="3387261"/>
            <a:ext cx="1725520" cy="582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238552" y="3393690"/>
            <a:ext cx="1633547" cy="78543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6123296" y="2342430"/>
            <a:ext cx="4276658" cy="50621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18" name="TextovéPole 17">
            <a:hlinkClick r:id="rId2" action="ppaction://hlinksldjump"/>
          </p:cNvPr>
          <p:cNvSpPr txBox="1"/>
          <p:nvPr/>
        </p:nvSpPr>
        <p:spPr>
          <a:xfrm>
            <a:off x="6408924" y="2351902"/>
            <a:ext cx="370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  <a:latin typeface="Century Gothic" panose="020B0502020202020204" pitchFamily="34" charset="0"/>
              </a:rPr>
              <a:t>podílet se na řízení polis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6157728" y="3152428"/>
            <a:ext cx="4276658" cy="50621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0" name="TextovéPole 19">
            <a:hlinkClick r:id="rId2" action="ppaction://hlinksldjump"/>
          </p:cNvPr>
          <p:cNvSpPr txBox="1"/>
          <p:nvPr/>
        </p:nvSpPr>
        <p:spPr>
          <a:xfrm>
            <a:off x="6443356" y="3161900"/>
            <a:ext cx="370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  <a:latin typeface="Century Gothic" panose="020B0502020202020204" pitchFamily="34" charset="0"/>
              </a:rPr>
              <a:t>vlastnit majetek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6123296" y="3962426"/>
            <a:ext cx="4276658" cy="50621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2" name="TextovéPole 21">
            <a:hlinkClick r:id="rId2" action="ppaction://hlinksldjump"/>
          </p:cNvPr>
          <p:cNvSpPr txBox="1"/>
          <p:nvPr/>
        </p:nvSpPr>
        <p:spPr>
          <a:xfrm>
            <a:off x="6266109" y="3979239"/>
            <a:ext cx="399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  <a:latin typeface="Century Gothic" panose="020B0502020202020204" pitchFamily="34" charset="0"/>
              </a:rPr>
              <a:t>ochrana majetku a života</a:t>
            </a:r>
          </a:p>
        </p:txBody>
      </p:sp>
      <p:cxnSp>
        <p:nvCxnSpPr>
          <p:cNvPr id="33" name="Přímá spojnice se šipkou 32"/>
          <p:cNvCxnSpPr/>
          <p:nvPr/>
        </p:nvCxnSpPr>
        <p:spPr>
          <a:xfrm flipV="1">
            <a:off x="4238552" y="5317698"/>
            <a:ext cx="1725520" cy="26941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aoblený obdélník 39"/>
          <p:cNvSpPr/>
          <p:nvPr/>
        </p:nvSpPr>
        <p:spPr>
          <a:xfrm>
            <a:off x="6157728" y="5033211"/>
            <a:ext cx="4276658" cy="50621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41" name="TextovéPole 40">
            <a:hlinkClick r:id="rId2" action="ppaction://hlinksldjump"/>
          </p:cNvPr>
          <p:cNvSpPr txBox="1"/>
          <p:nvPr/>
        </p:nvSpPr>
        <p:spPr>
          <a:xfrm>
            <a:off x="6300541" y="5055487"/>
            <a:ext cx="399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  <a:latin typeface="Century Gothic" panose="020B0502020202020204" pitchFamily="34" charset="0"/>
              </a:rPr>
              <a:t>bojovat ve vojsku</a:t>
            </a:r>
          </a:p>
        </p:txBody>
      </p:sp>
      <p:sp>
        <p:nvSpPr>
          <p:cNvPr id="42" name="Zaoblený obdélník 41"/>
          <p:cNvSpPr/>
          <p:nvPr/>
        </p:nvSpPr>
        <p:spPr>
          <a:xfrm>
            <a:off x="6157728" y="5820931"/>
            <a:ext cx="4276658" cy="506219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43" name="TextovéPole 42">
            <a:hlinkClick r:id="rId2" action="ppaction://hlinksldjump"/>
          </p:cNvPr>
          <p:cNvSpPr txBox="1"/>
          <p:nvPr/>
        </p:nvSpPr>
        <p:spPr>
          <a:xfrm>
            <a:off x="6300541" y="5843207"/>
            <a:ext cx="399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FF00"/>
                </a:solidFill>
                <a:latin typeface="Century Gothic" panose="020B0502020202020204" pitchFamily="34" charset="0"/>
              </a:rPr>
              <a:t>hospodářsky podporovat</a:t>
            </a:r>
          </a:p>
        </p:txBody>
      </p:sp>
      <p:cxnSp>
        <p:nvCxnSpPr>
          <p:cNvPr id="44" name="Přímá spojnice se šipkou 43"/>
          <p:cNvCxnSpPr/>
          <p:nvPr/>
        </p:nvCxnSpPr>
        <p:spPr>
          <a:xfrm>
            <a:off x="4238552" y="5579308"/>
            <a:ext cx="1725520" cy="40336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Obráze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582" y="2271913"/>
            <a:ext cx="708606" cy="621641"/>
          </a:xfrm>
          <a:prstGeom prst="rect">
            <a:avLst/>
          </a:prstGeom>
        </p:spPr>
      </p:pic>
      <p:sp>
        <p:nvSpPr>
          <p:cNvPr id="49" name="TextovéPole 48"/>
          <p:cNvSpPr txBox="1"/>
          <p:nvPr/>
        </p:nvSpPr>
        <p:spPr>
          <a:xfrm>
            <a:off x="2609850" y="3056283"/>
            <a:ext cx="6972301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Century Gothic" panose="020B0502020202020204" pitchFamily="34" charset="0"/>
              </a:rPr>
              <a:t>volební právo </a:t>
            </a:r>
            <a:r>
              <a:rPr lang="cs-CZ" sz="4000" b="1" dirty="0">
                <a:latin typeface="Century Gothic" panose="020B0502020202020204" pitchFamily="34" charset="0"/>
              </a:rPr>
              <a:t>NEMĚLI</a:t>
            </a:r>
            <a:r>
              <a:rPr lang="cs-CZ" sz="4000" dirty="0">
                <a:latin typeface="Century Gothic" panose="020B0502020202020204" pitchFamily="34" charset="0"/>
              </a:rPr>
              <a:t>:</a:t>
            </a:r>
          </a:p>
          <a:p>
            <a:pPr marL="1276350" indent="-571500">
              <a:buFont typeface="Wingdings" panose="05000000000000000000" pitchFamily="2" charset="2"/>
              <a:buChar char="§"/>
            </a:pPr>
            <a:r>
              <a:rPr lang="cs-CZ" sz="4000" dirty="0">
                <a:latin typeface="Century Gothic" panose="020B0502020202020204" pitchFamily="34" charset="0"/>
              </a:rPr>
              <a:t>cizinci</a:t>
            </a:r>
          </a:p>
          <a:p>
            <a:pPr marL="1276350" indent="-571500">
              <a:buFont typeface="Wingdings" panose="05000000000000000000" pitchFamily="2" charset="2"/>
              <a:buChar char="§"/>
            </a:pPr>
            <a:r>
              <a:rPr lang="cs-CZ" sz="4000" dirty="0">
                <a:latin typeface="Century Gothic" panose="020B0502020202020204" pitchFamily="34" charset="0"/>
              </a:rPr>
              <a:t>ženy</a:t>
            </a:r>
          </a:p>
          <a:p>
            <a:pPr marL="1276350" indent="-571500">
              <a:buFont typeface="Wingdings" panose="05000000000000000000" pitchFamily="2" charset="2"/>
              <a:buChar char="§"/>
            </a:pPr>
            <a:r>
              <a:rPr lang="cs-CZ" sz="4000" dirty="0">
                <a:latin typeface="Century Gothic" panose="020B0502020202020204" pitchFamily="34" charset="0"/>
              </a:rPr>
              <a:t>otroci</a:t>
            </a:r>
          </a:p>
        </p:txBody>
      </p:sp>
    </p:spTree>
    <p:extLst>
      <p:ext uri="{BB962C8B-B14F-4D97-AF65-F5344CB8AC3E}">
        <p14:creationId xmlns:p14="http://schemas.microsoft.com/office/powerpoint/2010/main" val="337547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  <p:bldP spid="40" grpId="0" animBg="1"/>
      <p:bldP spid="41" grpId="0"/>
      <p:bldP spid="42" grpId="0" animBg="1"/>
      <p:bldP spid="43" grpId="0"/>
      <p:bldP spid="49" grpId="0" animBg="1"/>
      <p:bldP spid="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 flipV="1">
            <a:off x="8324850" y="4400550"/>
            <a:ext cx="0" cy="155832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8305800" y="5936058"/>
            <a:ext cx="68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8988689" y="5747314"/>
            <a:ext cx="1655719" cy="3925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7067550" y="5164435"/>
            <a:ext cx="571500" cy="7944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98064" y="5950572"/>
            <a:ext cx="68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>
            <a:hlinkClick r:id="rId4" action="ppaction://hlinksldjump"/>
          </p:cNvPr>
          <p:cNvSpPr/>
          <p:nvPr/>
        </p:nvSpPr>
        <p:spPr>
          <a:xfrm>
            <a:off x="4728957" y="5743543"/>
            <a:ext cx="1655719" cy="3925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hlinkClick r:id="rId5" action="ppaction://hlinksldjump"/>
          </p:cNvPr>
          <p:cNvSpPr txBox="1"/>
          <p:nvPr/>
        </p:nvSpPr>
        <p:spPr>
          <a:xfrm>
            <a:off x="4598518" y="5750517"/>
            <a:ext cx="19165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SPARTA</a:t>
            </a:r>
          </a:p>
        </p:txBody>
      </p:sp>
      <p:sp>
        <p:nvSpPr>
          <p:cNvPr id="16" name="TextovéPole 15">
            <a:hlinkClick r:id="rId3" action="ppaction://hlinksldjump"/>
          </p:cNvPr>
          <p:cNvSpPr txBox="1"/>
          <p:nvPr/>
        </p:nvSpPr>
        <p:spPr>
          <a:xfrm>
            <a:off x="8858250" y="5743544"/>
            <a:ext cx="19165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ATHÉNY</a:t>
            </a:r>
          </a:p>
        </p:txBody>
      </p:sp>
    </p:spTree>
    <p:extLst>
      <p:ext uri="{BB962C8B-B14F-4D97-AF65-F5344CB8AC3E}">
        <p14:creationId xmlns:p14="http://schemas.microsoft.com/office/powerpoint/2010/main" val="26382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-1522863" y="1247604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8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ATHÉNY</a:t>
            </a:r>
            <a:endParaRPr lang="cs-CZ" sz="80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053" y="3112826"/>
            <a:ext cx="3083313" cy="306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81025" y="851819"/>
            <a:ext cx="10515600" cy="9032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  <a:latin typeface="Century Gothic" panose="020B0502020202020204" pitchFamily="34" charset="0"/>
              </a:rPr>
              <a:t>Kde?</a:t>
            </a:r>
            <a:endParaRPr lang="cs-CZ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581025" y="1774534"/>
            <a:ext cx="11029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74" r="29949" b="23994"/>
          <a:stretch/>
        </p:blipFill>
        <p:spPr>
          <a:xfrm>
            <a:off x="682389" y="2075543"/>
            <a:ext cx="8708155" cy="448752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878294" y="3521017"/>
            <a:ext cx="1175657" cy="7982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7053951" y="2844801"/>
            <a:ext cx="2612565" cy="10767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9042201" y="2382261"/>
            <a:ext cx="2684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oblast</a:t>
            </a:r>
          </a:p>
          <a:p>
            <a:pPr algn="ctr"/>
            <a:r>
              <a:rPr lang="cs-CZ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ATTIKA</a:t>
            </a:r>
          </a:p>
        </p:txBody>
      </p:sp>
    </p:spTree>
    <p:extLst>
      <p:ext uri="{BB962C8B-B14F-4D97-AF65-F5344CB8AC3E}">
        <p14:creationId xmlns:p14="http://schemas.microsoft.com/office/powerpoint/2010/main" val="406732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408" y="307614"/>
            <a:ext cx="8507185" cy="624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3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318</Words>
  <Application>Microsoft Office PowerPoint</Application>
  <PresentationFormat>Širokoúhlá obrazovka</PresentationFormat>
  <Paragraphs>90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Century Gothic</vt:lpstr>
      <vt:lpstr>Wingdings</vt:lpstr>
      <vt:lpstr>Motiv Office</vt:lpstr>
      <vt:lpstr>Prezentace aplikace PowerPoint</vt:lpstr>
      <vt:lpstr>Historie polis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městských států</dc:title>
  <dc:creator>jana.novakova@gmail.com</dc:creator>
  <cp:lastModifiedBy>Michal Orság</cp:lastModifiedBy>
  <cp:revision>35</cp:revision>
  <dcterms:created xsi:type="dcterms:W3CDTF">2018-03-25T07:15:47Z</dcterms:created>
  <dcterms:modified xsi:type="dcterms:W3CDTF">2021-11-28T10:43:35Z</dcterms:modified>
</cp:coreProperties>
</file>