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56" r:id="rId3"/>
    <p:sldId id="257" r:id="rId4"/>
    <p:sldId id="258" r:id="rId5"/>
    <p:sldId id="259" r:id="rId6"/>
    <p:sldId id="260" r:id="rId7"/>
    <p:sldId id="267" r:id="rId8"/>
    <p:sldId id="261" r:id="rId9"/>
    <p:sldId id="263" r:id="rId10"/>
    <p:sldId id="262" r:id="rId11"/>
    <p:sldId id="264" r:id="rId12"/>
    <p:sldId id="265" r:id="rId13"/>
    <p:sldId id="266" r:id="rId14"/>
    <p:sldId id="273" r:id="rId15"/>
    <p:sldId id="268" r:id="rId16"/>
    <p:sldId id="269" r:id="rId17"/>
    <p:sldId id="270" r:id="rId18"/>
    <p:sldId id="271" r:id="rId19"/>
    <p:sldId id="272" r:id="rId2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974" y="29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116B2-7425-4816-BA1E-64A1EFD047B7}" type="datetimeFigureOut">
              <a:rPr lang="cs-CZ" smtClean="0"/>
              <a:t>28.11.2021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A6E6-4CE2-4773-9410-19F3EAD4FA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4275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116B2-7425-4816-BA1E-64A1EFD047B7}" type="datetimeFigureOut">
              <a:rPr lang="cs-CZ" smtClean="0"/>
              <a:t>28.11.2021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A6E6-4CE2-4773-9410-19F3EAD4FA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9672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116B2-7425-4816-BA1E-64A1EFD047B7}" type="datetimeFigureOut">
              <a:rPr lang="cs-CZ" smtClean="0"/>
              <a:t>28.11.2021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A6E6-4CE2-4773-9410-19F3EAD4FA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2582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116B2-7425-4816-BA1E-64A1EFD047B7}" type="datetimeFigureOut">
              <a:rPr lang="cs-CZ" smtClean="0"/>
              <a:t>28.11.2021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A6E6-4CE2-4773-9410-19F3EAD4FA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2614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116B2-7425-4816-BA1E-64A1EFD047B7}" type="datetimeFigureOut">
              <a:rPr lang="cs-CZ" smtClean="0"/>
              <a:t>28.11.2021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A6E6-4CE2-4773-9410-19F3EAD4FA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641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116B2-7425-4816-BA1E-64A1EFD047B7}" type="datetimeFigureOut">
              <a:rPr lang="cs-CZ" smtClean="0"/>
              <a:t>28.11.2021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A6E6-4CE2-4773-9410-19F3EAD4FA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9186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116B2-7425-4816-BA1E-64A1EFD047B7}" type="datetimeFigureOut">
              <a:rPr lang="cs-CZ" smtClean="0"/>
              <a:t>28.11.2021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A6E6-4CE2-4773-9410-19F3EAD4FA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2211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116B2-7425-4816-BA1E-64A1EFD047B7}" type="datetimeFigureOut">
              <a:rPr lang="cs-CZ" smtClean="0"/>
              <a:t>28.11.2021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A6E6-4CE2-4773-9410-19F3EAD4FA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93253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116B2-7425-4816-BA1E-64A1EFD047B7}" type="datetimeFigureOut">
              <a:rPr lang="cs-CZ" smtClean="0"/>
              <a:t>28.11.2021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A6E6-4CE2-4773-9410-19F3EAD4FA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9255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116B2-7425-4816-BA1E-64A1EFD047B7}" type="datetimeFigureOut">
              <a:rPr lang="cs-CZ" smtClean="0"/>
              <a:t>28.11.2021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A6E6-4CE2-4773-9410-19F3EAD4FA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0053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116B2-7425-4816-BA1E-64A1EFD047B7}" type="datetimeFigureOut">
              <a:rPr lang="cs-CZ" smtClean="0"/>
              <a:t>28.11.2021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A6E6-4CE2-4773-9410-19F3EAD4FA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9889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116B2-7425-4816-BA1E-64A1EFD047B7}" type="datetimeFigureOut">
              <a:rPr lang="cs-CZ" smtClean="0"/>
              <a:t>28.11.2021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CA6E6-4CE2-4773-9410-19F3EAD4FA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1961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5" Type="http://schemas.openxmlformats.org/officeDocument/2006/relationships/slide" Target="slide3.xml"/><Relationship Id="rId4" Type="http://schemas.openxmlformats.org/officeDocument/2006/relationships/slide" Target="slide1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5" Type="http://schemas.openxmlformats.org/officeDocument/2006/relationships/slide" Target="slide3.xml"/><Relationship Id="rId4" Type="http://schemas.openxmlformats.org/officeDocument/2006/relationships/slide" Target="slide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70DDA1-8711-437E-A62C-60380C210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Zástupný obsah 4" descr="Obsah obrázku text&#10;&#10;Popis byl vytvořen automaticky">
            <a:extLst>
              <a:ext uri="{FF2B5EF4-FFF2-40B4-BE49-F238E27FC236}">
                <a16:creationId xmlns:a16="http://schemas.microsoft.com/office/drawing/2014/main" id="{F4A8BFFC-5681-4953-9957-28615A963B4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1"/>
          </a:xfrm>
        </p:spPr>
      </p:pic>
    </p:spTree>
    <p:extLst>
      <p:ext uri="{BB962C8B-B14F-4D97-AF65-F5344CB8AC3E}">
        <p14:creationId xmlns:p14="http://schemas.microsoft.com/office/powerpoint/2010/main" val="12055759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581025" y="851819"/>
            <a:ext cx="10515600" cy="90323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>
                <a:solidFill>
                  <a:schemeClr val="bg1"/>
                </a:solidFill>
                <a:latin typeface="Century Gothic" panose="020B0502020202020204" pitchFamily="34" charset="0"/>
              </a:rPr>
              <a:t>Athénská společnost</a:t>
            </a:r>
            <a:endParaRPr lang="cs-CZ" i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3" name="Přímá spojnice 2"/>
          <p:cNvCxnSpPr/>
          <p:nvPr/>
        </p:nvCxnSpPr>
        <p:spPr>
          <a:xfrm flipV="1">
            <a:off x="581025" y="1774534"/>
            <a:ext cx="1102995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ovéPole 3">
            <a:hlinkClick r:id="rId2" action="ppaction://hlinksldjump"/>
          </p:cNvPr>
          <p:cNvSpPr txBox="1"/>
          <p:nvPr/>
        </p:nvSpPr>
        <p:spPr>
          <a:xfrm>
            <a:off x="1376428" y="3775359"/>
            <a:ext cx="29564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zemědělci, řemeslníci, obchodníci</a:t>
            </a:r>
          </a:p>
        </p:txBody>
      </p:sp>
      <p:sp>
        <p:nvSpPr>
          <p:cNvPr id="5" name="Zaoblený obdélník 4"/>
          <p:cNvSpPr/>
          <p:nvPr/>
        </p:nvSpPr>
        <p:spPr>
          <a:xfrm>
            <a:off x="1256550" y="2497245"/>
            <a:ext cx="3196211" cy="603550"/>
          </a:xfrm>
          <a:prstGeom prst="round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>
            <a:hlinkClick r:id="rId3" action="ppaction://hlinksldjump"/>
          </p:cNvPr>
          <p:cNvSpPr txBox="1"/>
          <p:nvPr/>
        </p:nvSpPr>
        <p:spPr>
          <a:xfrm>
            <a:off x="1496307" y="2568187"/>
            <a:ext cx="27166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EUPATRIDOVÉ</a:t>
            </a:r>
          </a:p>
        </p:txBody>
      </p:sp>
      <p:cxnSp>
        <p:nvCxnSpPr>
          <p:cNvPr id="7" name="Přímá spojnice se šipkou 6"/>
          <p:cNvCxnSpPr/>
          <p:nvPr/>
        </p:nvCxnSpPr>
        <p:spPr>
          <a:xfrm flipH="1">
            <a:off x="2854655" y="3139879"/>
            <a:ext cx="2" cy="561264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aoblený obdélník 7"/>
          <p:cNvSpPr/>
          <p:nvPr/>
        </p:nvSpPr>
        <p:spPr>
          <a:xfrm>
            <a:off x="1256550" y="3734966"/>
            <a:ext cx="3196211" cy="1240722"/>
          </a:xfrm>
          <a:prstGeom prst="round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aoblený obdélník 9"/>
          <p:cNvSpPr/>
          <p:nvPr/>
        </p:nvSpPr>
        <p:spPr>
          <a:xfrm>
            <a:off x="1256550" y="5538917"/>
            <a:ext cx="3196211" cy="603550"/>
          </a:xfrm>
          <a:prstGeom prst="round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extovéPole 10">
            <a:hlinkClick r:id="rId3" action="ppaction://hlinksldjump"/>
          </p:cNvPr>
          <p:cNvSpPr txBox="1"/>
          <p:nvPr/>
        </p:nvSpPr>
        <p:spPr>
          <a:xfrm>
            <a:off x="1496307" y="5609859"/>
            <a:ext cx="27166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OTROCI</a:t>
            </a:r>
          </a:p>
        </p:txBody>
      </p:sp>
      <p:cxnSp>
        <p:nvCxnSpPr>
          <p:cNvPr id="12" name="Přímá spojnice se šipkou 11"/>
          <p:cNvCxnSpPr/>
          <p:nvPr/>
        </p:nvCxnSpPr>
        <p:spPr>
          <a:xfrm flipH="1">
            <a:off x="2854653" y="4977652"/>
            <a:ext cx="2" cy="561264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ovéPole 12"/>
          <p:cNvSpPr txBox="1"/>
          <p:nvPr/>
        </p:nvSpPr>
        <p:spPr>
          <a:xfrm>
            <a:off x="4692518" y="2537409"/>
            <a:ext cx="68883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= urození, aristokracie</a:t>
            </a:r>
            <a:endParaRPr lang="cs-CZ" sz="28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5027403" y="4093717"/>
            <a:ext cx="68883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žili v okolí Athén</a:t>
            </a:r>
            <a:endParaRPr lang="cs-CZ" sz="28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5" name="Obrázek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7286" y="4064702"/>
            <a:ext cx="708606" cy="621641"/>
          </a:xfrm>
          <a:prstGeom prst="rect">
            <a:avLst/>
          </a:prstGeom>
        </p:spPr>
      </p:pic>
      <p:sp>
        <p:nvSpPr>
          <p:cNvPr id="16" name="TextovéPole 15"/>
          <p:cNvSpPr txBox="1"/>
          <p:nvPr/>
        </p:nvSpPr>
        <p:spPr>
          <a:xfrm>
            <a:off x="2609850" y="3179096"/>
            <a:ext cx="6972301" cy="215443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cs-CZ" sz="4000" b="1" cap="all" dirty="0">
                <a:latin typeface="Century Gothic" panose="020B0502020202020204" pitchFamily="34" charset="0"/>
              </a:rPr>
              <a:t>otroctví pro dluhy</a:t>
            </a:r>
          </a:p>
          <a:p>
            <a:pPr marL="363538" indent="-363538">
              <a:tabLst>
                <a:tab pos="261938" algn="l"/>
              </a:tabLst>
            </a:pPr>
            <a:r>
              <a:rPr lang="cs-CZ" sz="2800" dirty="0">
                <a:latin typeface="Century Gothic" panose="020B0502020202020204" pitchFamily="34" charset="0"/>
              </a:rPr>
              <a:t>= chudší rolníci si pronajímali půdu od eupatridů </a:t>
            </a:r>
            <a:r>
              <a:rPr lang="cs-CZ" sz="2800" dirty="0">
                <a:latin typeface="Bookman Old Style" panose="02050604050505020204" pitchFamily="18" charset="0"/>
              </a:rPr>
              <a:t>→ </a:t>
            </a:r>
            <a:r>
              <a:rPr lang="cs-CZ" sz="2800" dirty="0">
                <a:latin typeface="Century Gothic" panose="020B0502020202020204" pitchFamily="34" charset="0"/>
              </a:rPr>
              <a:t>museli odvádět část úrody, jinak propadli do otroctví!</a:t>
            </a:r>
          </a:p>
        </p:txBody>
      </p:sp>
      <p:sp>
        <p:nvSpPr>
          <p:cNvPr id="17" name="TextovéPole 16"/>
          <p:cNvSpPr txBox="1"/>
          <p:nvPr/>
        </p:nvSpPr>
        <p:spPr>
          <a:xfrm>
            <a:off x="4722603" y="5579081"/>
            <a:ext cx="68883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= majetek rodin</a:t>
            </a:r>
            <a:endParaRPr lang="cs-CZ" sz="28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4656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6" grpId="0" animBg="1"/>
      <p:bldP spid="16" grpId="1" animBg="1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581025" y="851819"/>
            <a:ext cx="10515600" cy="90323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>
                <a:solidFill>
                  <a:schemeClr val="bg1"/>
                </a:solidFill>
                <a:latin typeface="Century Gothic" panose="020B0502020202020204" pitchFamily="34" charset="0"/>
              </a:rPr>
              <a:t>Athénská demokracie</a:t>
            </a:r>
            <a:endParaRPr lang="cs-CZ" i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3" name="Přímá spojnice 2"/>
          <p:cNvCxnSpPr/>
          <p:nvPr/>
        </p:nvCxnSpPr>
        <p:spPr>
          <a:xfrm flipV="1">
            <a:off x="581025" y="1774534"/>
            <a:ext cx="1102995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aoblený obdélník 3"/>
          <p:cNvSpPr/>
          <p:nvPr/>
        </p:nvSpPr>
        <p:spPr>
          <a:xfrm>
            <a:off x="1277981" y="2864980"/>
            <a:ext cx="2941983" cy="887895"/>
          </a:xfrm>
          <a:prstGeom prst="round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>
            <a:hlinkClick r:id="rId2" action="ppaction://hlinksldjump"/>
          </p:cNvPr>
          <p:cNvSpPr txBox="1"/>
          <p:nvPr/>
        </p:nvSpPr>
        <p:spPr>
          <a:xfrm>
            <a:off x="1390624" y="3110152"/>
            <a:ext cx="2716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ARCHONTI (9/10)</a:t>
            </a:r>
          </a:p>
        </p:txBody>
      </p:sp>
      <p:sp>
        <p:nvSpPr>
          <p:cNvPr id="6" name="Zaoblený obdélník 5"/>
          <p:cNvSpPr/>
          <p:nvPr/>
        </p:nvSpPr>
        <p:spPr>
          <a:xfrm>
            <a:off x="4620841" y="2864980"/>
            <a:ext cx="2941983" cy="887895"/>
          </a:xfrm>
          <a:prstGeom prst="round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ovéPole 6">
            <a:hlinkClick r:id="rId3" action="ppaction://hlinksldjump"/>
          </p:cNvPr>
          <p:cNvSpPr txBox="1"/>
          <p:nvPr/>
        </p:nvSpPr>
        <p:spPr>
          <a:xfrm>
            <a:off x="4733484" y="3140334"/>
            <a:ext cx="2716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RADA STARŠÍCH</a:t>
            </a:r>
          </a:p>
        </p:txBody>
      </p:sp>
      <p:sp>
        <p:nvSpPr>
          <p:cNvPr id="8" name="Zaoblený obdélník 7"/>
          <p:cNvSpPr/>
          <p:nvPr/>
        </p:nvSpPr>
        <p:spPr>
          <a:xfrm>
            <a:off x="7963702" y="2864980"/>
            <a:ext cx="2941983" cy="887895"/>
          </a:xfrm>
          <a:prstGeom prst="round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TextovéPole 8">
            <a:hlinkClick r:id="rId4" action="ppaction://hlinksldjump"/>
          </p:cNvPr>
          <p:cNvSpPr txBox="1"/>
          <p:nvPr/>
        </p:nvSpPr>
        <p:spPr>
          <a:xfrm>
            <a:off x="8076343" y="3110152"/>
            <a:ext cx="2716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LIDOVÝ SNĚM</a:t>
            </a:r>
          </a:p>
        </p:txBody>
      </p:sp>
      <p:cxnSp>
        <p:nvCxnSpPr>
          <p:cNvPr id="10" name="Přímá spojnice se šipkou 9"/>
          <p:cNvCxnSpPr/>
          <p:nvPr/>
        </p:nvCxnSpPr>
        <p:spPr>
          <a:xfrm flipH="1">
            <a:off x="2748972" y="3781037"/>
            <a:ext cx="1" cy="1178592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se šipkou 10"/>
          <p:cNvCxnSpPr/>
          <p:nvPr/>
        </p:nvCxnSpPr>
        <p:spPr>
          <a:xfrm flipH="1">
            <a:off x="6091832" y="3781037"/>
            <a:ext cx="1" cy="1178592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se šipkou 11"/>
          <p:cNvCxnSpPr/>
          <p:nvPr/>
        </p:nvCxnSpPr>
        <p:spPr>
          <a:xfrm flipH="1">
            <a:off x="9434691" y="3781036"/>
            <a:ext cx="1" cy="1178592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ovéPole 12"/>
          <p:cNvSpPr txBox="1"/>
          <p:nvPr/>
        </p:nvSpPr>
        <p:spPr>
          <a:xfrm>
            <a:off x="1423114" y="5174080"/>
            <a:ext cx="2684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nejvyšší úředníci</a:t>
            </a:r>
          </a:p>
        </p:txBody>
      </p:sp>
      <p:sp>
        <p:nvSpPr>
          <p:cNvPr id="14" name="TextovéPole 13"/>
          <p:cNvSpPr txBox="1"/>
          <p:nvPr/>
        </p:nvSpPr>
        <p:spPr>
          <a:xfrm>
            <a:off x="4492969" y="5174080"/>
            <a:ext cx="31977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bývalí </a:t>
            </a:r>
            <a:r>
              <a:rPr lang="cs-CZ" sz="2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archonti</a:t>
            </a:r>
            <a:endParaRPr lang="cs-CZ" sz="24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7746935" y="5174080"/>
            <a:ext cx="3375511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cs-CZ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hlasoval o zákonech</a:t>
            </a:r>
          </a:p>
          <a:p>
            <a:pPr algn="ctr"/>
            <a:r>
              <a:rPr lang="cs-CZ" sz="2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JEN PRO SVOBODNÉ!</a:t>
            </a:r>
          </a:p>
        </p:txBody>
      </p:sp>
    </p:spTree>
    <p:extLst>
      <p:ext uri="{BB962C8B-B14F-4D97-AF65-F5344CB8AC3E}">
        <p14:creationId xmlns:p14="http://schemas.microsoft.com/office/powerpoint/2010/main" val="313517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581025" y="851819"/>
            <a:ext cx="10515600" cy="90323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>
                <a:solidFill>
                  <a:schemeClr val="bg1"/>
                </a:solidFill>
                <a:latin typeface="Century Gothic" panose="020B0502020202020204" pitchFamily="34" charset="0"/>
              </a:rPr>
              <a:t>Významní athénští státníci</a:t>
            </a:r>
            <a:endParaRPr lang="cs-CZ" i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3" name="Přímá spojnice 2"/>
          <p:cNvCxnSpPr/>
          <p:nvPr/>
        </p:nvCxnSpPr>
        <p:spPr>
          <a:xfrm flipV="1">
            <a:off x="581025" y="1774534"/>
            <a:ext cx="1102995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ovéPole 3"/>
          <p:cNvSpPr txBox="1"/>
          <p:nvPr/>
        </p:nvSpPr>
        <p:spPr>
          <a:xfrm>
            <a:off x="1258953" y="2676939"/>
            <a:ext cx="34058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8038" indent="-808038">
              <a:buClr>
                <a:schemeClr val="bg1"/>
              </a:buClr>
              <a:buFont typeface="Wingdings" panose="05000000000000000000" pitchFamily="2" charset="2"/>
              <a:buChar char=""/>
            </a:pPr>
            <a:r>
              <a:rPr lang="cs-CZ" sz="40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DRAKÓN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258953" y="4128056"/>
            <a:ext cx="34058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8038" indent="-808038">
              <a:buClr>
                <a:schemeClr val="bg1"/>
              </a:buClr>
              <a:buFont typeface="Wingdings" panose="05000000000000000000" pitchFamily="2" charset="2"/>
              <a:buChar char=""/>
            </a:pPr>
            <a:r>
              <a:rPr lang="cs-CZ" sz="40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SOLÓN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5703262" y="2740496"/>
            <a:ext cx="68883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cs-CZ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sepsal zákony</a:t>
            </a:r>
          </a:p>
          <a:p>
            <a:pPr marL="457200" indent="-457200">
              <a:buFontTx/>
              <a:buChar char="-"/>
            </a:pPr>
            <a:r>
              <a:rPr lang="cs-CZ" sz="2800" i="1" dirty="0">
                <a:solidFill>
                  <a:schemeClr val="bg1"/>
                </a:solidFill>
                <a:latin typeface="Century Gothic" panose="020B0502020202020204" pitchFamily="34" charset="0"/>
              </a:rPr>
              <a:t>drakonické</a:t>
            </a:r>
            <a:r>
              <a:rPr lang="cs-CZ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tresty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5703262" y="4233922"/>
            <a:ext cx="68883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cs-CZ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zrušil otroctví pro dluhy </a:t>
            </a:r>
            <a:r>
              <a:rPr lang="cs-CZ" sz="2800" dirty="0">
                <a:solidFill>
                  <a:schemeClr val="bg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</a:t>
            </a:r>
            <a:endParaRPr lang="cs-CZ" sz="28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1303541" y="5522340"/>
            <a:ext cx="39310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8038" indent="-808038">
              <a:buClr>
                <a:schemeClr val="bg1"/>
              </a:buClr>
              <a:buFont typeface="Wingdings" panose="05000000000000000000" pitchFamily="2" charset="2"/>
              <a:buChar char=""/>
            </a:pPr>
            <a:r>
              <a:rPr lang="cs-CZ" sz="40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KLEISTHÉNES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5703262" y="5614673"/>
            <a:ext cx="68883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cs-CZ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zavedl </a:t>
            </a:r>
            <a:r>
              <a:rPr lang="cs-CZ" sz="2800" i="1" dirty="0">
                <a:solidFill>
                  <a:schemeClr val="bg1"/>
                </a:solidFill>
                <a:latin typeface="Century Gothic" panose="020B0502020202020204" pitchFamily="34" charset="0"/>
              </a:rPr>
              <a:t>střepinový soud</a:t>
            </a:r>
          </a:p>
        </p:txBody>
      </p:sp>
    </p:spTree>
    <p:extLst>
      <p:ext uri="{BB962C8B-B14F-4D97-AF65-F5344CB8AC3E}">
        <p14:creationId xmlns:p14="http://schemas.microsoft.com/office/powerpoint/2010/main" val="565159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581025" y="851819"/>
            <a:ext cx="10515600" cy="90323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>
                <a:solidFill>
                  <a:schemeClr val="bg1"/>
                </a:solidFill>
                <a:latin typeface="Century Gothic" panose="020B0502020202020204" pitchFamily="34" charset="0"/>
              </a:rPr>
              <a:t>Kultuře a vzdělání zdar!</a:t>
            </a:r>
            <a:endParaRPr lang="cs-CZ" i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3" name="Přímá spojnice 2"/>
          <p:cNvCxnSpPr/>
          <p:nvPr/>
        </p:nvCxnSpPr>
        <p:spPr>
          <a:xfrm flipV="1">
            <a:off x="581025" y="1774534"/>
            <a:ext cx="1102995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ovéPole 3"/>
          <p:cNvSpPr txBox="1"/>
          <p:nvPr/>
        </p:nvSpPr>
        <p:spPr>
          <a:xfrm>
            <a:off x="1038495" y="2498966"/>
            <a:ext cx="23673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2300" indent="-622300">
              <a:buClr>
                <a:schemeClr val="bg1"/>
              </a:buClr>
              <a:buFont typeface="Wingdings" panose="05000000000000000000" pitchFamily="2" charset="2"/>
              <a:buChar char=""/>
            </a:pPr>
            <a:r>
              <a:rPr lang="cs-CZ" sz="3200" dirty="0">
                <a:solidFill>
                  <a:schemeClr val="bg1"/>
                </a:solidFill>
                <a:latin typeface="Century Gothic" panose="020B0502020202020204" pitchFamily="34" charset="0"/>
              </a:rPr>
              <a:t>umění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038495" y="3445957"/>
            <a:ext cx="105724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2300" indent="-622300">
              <a:buClr>
                <a:schemeClr val="bg1"/>
              </a:buClr>
              <a:buFont typeface="Wingdings" panose="05000000000000000000" pitchFamily="2" charset="2"/>
              <a:buChar char=""/>
            </a:pPr>
            <a:r>
              <a:rPr lang="cs-CZ" sz="3200" dirty="0">
                <a:solidFill>
                  <a:schemeClr val="bg1"/>
                </a:solidFill>
                <a:latin typeface="Century Gothic" panose="020B0502020202020204" pitchFamily="34" charset="0"/>
              </a:rPr>
              <a:t>fyzika, geometrie, lékařství, astronomie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1038495" y="4392948"/>
            <a:ext cx="105724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2300" indent="-622300">
              <a:buClr>
                <a:schemeClr val="bg1"/>
              </a:buClr>
              <a:buFont typeface="Wingdings" panose="05000000000000000000" pitchFamily="2" charset="2"/>
              <a:buChar char=""/>
            </a:pPr>
            <a:r>
              <a:rPr lang="cs-CZ" sz="3200" dirty="0">
                <a:solidFill>
                  <a:schemeClr val="bg1"/>
                </a:solidFill>
                <a:latin typeface="Century Gothic" panose="020B0502020202020204" pitchFamily="34" charset="0"/>
              </a:rPr>
              <a:t>filozofie, řečnictví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1038495" y="5339939"/>
            <a:ext cx="105724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2300" indent="-622300">
              <a:buClr>
                <a:schemeClr val="bg1"/>
              </a:buClr>
              <a:buFont typeface="Wingdings" panose="05000000000000000000" pitchFamily="2" charset="2"/>
              <a:buChar char=""/>
            </a:pPr>
            <a:r>
              <a:rPr lang="cs-CZ" sz="3200" dirty="0">
                <a:solidFill>
                  <a:schemeClr val="bg1"/>
                </a:solidFill>
                <a:latin typeface="Century Gothic" panose="020B0502020202020204" pitchFamily="34" charset="0"/>
              </a:rPr>
              <a:t>atletika</a:t>
            </a:r>
          </a:p>
        </p:txBody>
      </p:sp>
      <p:sp>
        <p:nvSpPr>
          <p:cNvPr id="8" name="Šipka doleva 7">
            <a:hlinkClick r:id="rId2" action="ppaction://hlinksldjump"/>
          </p:cNvPr>
          <p:cNvSpPr/>
          <p:nvPr/>
        </p:nvSpPr>
        <p:spPr>
          <a:xfrm rot="10800000">
            <a:off x="10726993" y="6041915"/>
            <a:ext cx="739264" cy="490030"/>
          </a:xfrm>
          <a:prstGeom prst="lef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2157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1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Přímá spojnice 1"/>
          <p:cNvCxnSpPr/>
          <p:nvPr/>
        </p:nvCxnSpPr>
        <p:spPr>
          <a:xfrm flipV="1">
            <a:off x="8324850" y="4400550"/>
            <a:ext cx="0" cy="1558329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Přímá spojnice 2"/>
          <p:cNvCxnSpPr/>
          <p:nvPr/>
        </p:nvCxnSpPr>
        <p:spPr>
          <a:xfrm>
            <a:off x="8305800" y="5936058"/>
            <a:ext cx="6840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aoblený obdélník 3">
            <a:hlinkClick r:id="rId3" action="ppaction://hlinksldjump"/>
          </p:cNvPr>
          <p:cNvSpPr/>
          <p:nvPr/>
        </p:nvSpPr>
        <p:spPr>
          <a:xfrm>
            <a:off x="8988689" y="5747314"/>
            <a:ext cx="1655719" cy="39257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Přímá spojnice 4"/>
          <p:cNvCxnSpPr/>
          <p:nvPr/>
        </p:nvCxnSpPr>
        <p:spPr>
          <a:xfrm flipV="1">
            <a:off x="7067550" y="5164435"/>
            <a:ext cx="571500" cy="79444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Přímá spojnice 5"/>
          <p:cNvCxnSpPr/>
          <p:nvPr/>
        </p:nvCxnSpPr>
        <p:spPr>
          <a:xfrm>
            <a:off x="6398064" y="5950572"/>
            <a:ext cx="6840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aoblený obdélník 6">
            <a:hlinkClick r:id="rId4" action="ppaction://hlinksldjump"/>
          </p:cNvPr>
          <p:cNvSpPr/>
          <p:nvPr/>
        </p:nvSpPr>
        <p:spPr>
          <a:xfrm>
            <a:off x="4728957" y="5743543"/>
            <a:ext cx="1655719" cy="39257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>
            <a:hlinkClick r:id="rId5" action="ppaction://hlinksldjump"/>
          </p:cNvPr>
          <p:cNvSpPr txBox="1"/>
          <p:nvPr/>
        </p:nvSpPr>
        <p:spPr>
          <a:xfrm>
            <a:off x="4598518" y="5750517"/>
            <a:ext cx="1916596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SPARTA</a:t>
            </a:r>
          </a:p>
        </p:txBody>
      </p:sp>
      <p:sp>
        <p:nvSpPr>
          <p:cNvPr id="9" name="TextovéPole 8">
            <a:hlinkClick r:id="rId3" action="ppaction://hlinksldjump"/>
          </p:cNvPr>
          <p:cNvSpPr txBox="1"/>
          <p:nvPr/>
        </p:nvSpPr>
        <p:spPr>
          <a:xfrm>
            <a:off x="8858250" y="5743544"/>
            <a:ext cx="1916596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ATHÉNY</a:t>
            </a:r>
          </a:p>
        </p:txBody>
      </p:sp>
    </p:spTree>
    <p:extLst>
      <p:ext uri="{BB962C8B-B14F-4D97-AF65-F5344CB8AC3E}">
        <p14:creationId xmlns:p14="http://schemas.microsoft.com/office/powerpoint/2010/main" val="2417203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-1958291" y="1102461"/>
            <a:ext cx="10515600" cy="90323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8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SPARTA</a:t>
            </a:r>
            <a:endParaRPr lang="cs-CZ" sz="8000" b="1" i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0985" y="2641600"/>
            <a:ext cx="4300417" cy="3468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099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581025" y="851819"/>
            <a:ext cx="10515600" cy="90323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b="1" dirty="0">
                <a:solidFill>
                  <a:schemeClr val="bg1"/>
                </a:solidFill>
                <a:latin typeface="Century Gothic" panose="020B0502020202020204" pitchFamily="34" charset="0"/>
              </a:rPr>
              <a:t>Kde?</a:t>
            </a:r>
            <a:endParaRPr lang="cs-CZ" b="1" i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3" name="Přímá spojnice 2"/>
          <p:cNvCxnSpPr/>
          <p:nvPr/>
        </p:nvCxnSpPr>
        <p:spPr>
          <a:xfrm flipV="1">
            <a:off x="581025" y="1774534"/>
            <a:ext cx="1102995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Obrázek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074" r="29949" b="23994"/>
          <a:stretch/>
        </p:blipFill>
        <p:spPr>
          <a:xfrm>
            <a:off x="682389" y="2075543"/>
            <a:ext cx="8708155" cy="4487520"/>
          </a:xfrm>
          <a:prstGeom prst="rect">
            <a:avLst/>
          </a:prstGeom>
        </p:spPr>
      </p:pic>
      <p:sp>
        <p:nvSpPr>
          <p:cNvPr id="5" name="Ovál 4"/>
          <p:cNvSpPr/>
          <p:nvPr/>
        </p:nvSpPr>
        <p:spPr>
          <a:xfrm>
            <a:off x="4136580" y="4899874"/>
            <a:ext cx="1175657" cy="798286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" name="Přímá spojnice 5"/>
          <p:cNvCxnSpPr/>
          <p:nvPr/>
        </p:nvCxnSpPr>
        <p:spPr>
          <a:xfrm flipH="1">
            <a:off x="5312238" y="4034971"/>
            <a:ext cx="4528448" cy="126404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ovéPole 6"/>
          <p:cNvSpPr txBox="1"/>
          <p:nvPr/>
        </p:nvSpPr>
        <p:spPr>
          <a:xfrm>
            <a:off x="9390544" y="3635828"/>
            <a:ext cx="268420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oblast</a:t>
            </a:r>
          </a:p>
          <a:p>
            <a:pPr algn="ctr"/>
            <a:r>
              <a:rPr lang="cs-CZ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LAKÓNIE</a:t>
            </a:r>
          </a:p>
        </p:txBody>
      </p:sp>
    </p:spTree>
    <p:extLst>
      <p:ext uri="{BB962C8B-B14F-4D97-AF65-F5344CB8AC3E}">
        <p14:creationId xmlns:p14="http://schemas.microsoft.com/office/powerpoint/2010/main" val="1789418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581025" y="851819"/>
            <a:ext cx="10515600" cy="90323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>
                <a:solidFill>
                  <a:schemeClr val="bg1"/>
                </a:solidFill>
                <a:latin typeface="Century Gothic" panose="020B0502020202020204" pitchFamily="34" charset="0"/>
              </a:rPr>
              <a:t>Sparťanská společnost</a:t>
            </a:r>
            <a:endParaRPr lang="cs-CZ" i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3" name="Přímá spojnice 2"/>
          <p:cNvCxnSpPr/>
          <p:nvPr/>
        </p:nvCxnSpPr>
        <p:spPr>
          <a:xfrm flipV="1">
            <a:off x="581025" y="1774534"/>
            <a:ext cx="1102995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ovéPole 3">
            <a:hlinkClick r:id="rId2" action="ppaction://hlinksldjump"/>
          </p:cNvPr>
          <p:cNvSpPr txBox="1"/>
          <p:nvPr/>
        </p:nvSpPr>
        <p:spPr>
          <a:xfrm>
            <a:off x="1376428" y="3775359"/>
            <a:ext cx="29564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zemědělci, řemeslníci, obchodníci</a:t>
            </a:r>
          </a:p>
        </p:txBody>
      </p:sp>
      <p:sp>
        <p:nvSpPr>
          <p:cNvPr id="5" name="Zaoblený obdélník 4"/>
          <p:cNvSpPr/>
          <p:nvPr/>
        </p:nvSpPr>
        <p:spPr>
          <a:xfrm>
            <a:off x="1256550" y="2497245"/>
            <a:ext cx="3196211" cy="603550"/>
          </a:xfrm>
          <a:prstGeom prst="round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>
            <a:hlinkClick r:id="rId3" action="ppaction://hlinksldjump"/>
          </p:cNvPr>
          <p:cNvSpPr txBox="1"/>
          <p:nvPr/>
        </p:nvSpPr>
        <p:spPr>
          <a:xfrm>
            <a:off x="1496307" y="2568187"/>
            <a:ext cx="27166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EUPATRIDOVÉ</a:t>
            </a:r>
          </a:p>
        </p:txBody>
      </p:sp>
      <p:cxnSp>
        <p:nvCxnSpPr>
          <p:cNvPr id="7" name="Přímá spojnice se šipkou 6"/>
          <p:cNvCxnSpPr/>
          <p:nvPr/>
        </p:nvCxnSpPr>
        <p:spPr>
          <a:xfrm flipH="1">
            <a:off x="2854655" y="3139879"/>
            <a:ext cx="2" cy="561264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aoblený obdélník 7"/>
          <p:cNvSpPr/>
          <p:nvPr/>
        </p:nvSpPr>
        <p:spPr>
          <a:xfrm>
            <a:off x="1256550" y="3734966"/>
            <a:ext cx="3196211" cy="1240722"/>
          </a:xfrm>
          <a:prstGeom prst="round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Zaoblený obdélník 8"/>
          <p:cNvSpPr/>
          <p:nvPr/>
        </p:nvSpPr>
        <p:spPr>
          <a:xfrm>
            <a:off x="1256550" y="5538917"/>
            <a:ext cx="3196211" cy="603550"/>
          </a:xfrm>
          <a:prstGeom prst="round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TextovéPole 9">
            <a:hlinkClick r:id="rId3" action="ppaction://hlinksldjump"/>
          </p:cNvPr>
          <p:cNvSpPr txBox="1"/>
          <p:nvPr/>
        </p:nvSpPr>
        <p:spPr>
          <a:xfrm>
            <a:off x="1496307" y="5609859"/>
            <a:ext cx="27166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OTROCI</a:t>
            </a:r>
          </a:p>
        </p:txBody>
      </p:sp>
      <p:cxnSp>
        <p:nvCxnSpPr>
          <p:cNvPr id="11" name="Přímá spojnice se šipkou 10"/>
          <p:cNvCxnSpPr/>
          <p:nvPr/>
        </p:nvCxnSpPr>
        <p:spPr>
          <a:xfrm flipH="1">
            <a:off x="2854653" y="4977652"/>
            <a:ext cx="2" cy="561264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4692518" y="2537409"/>
            <a:ext cx="68883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= urození, aristokracie</a:t>
            </a:r>
            <a:endParaRPr lang="cs-CZ" sz="28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2609850" y="3496696"/>
            <a:ext cx="6972301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spcAft>
                <a:spcPts val="2400"/>
              </a:spcAft>
            </a:pPr>
            <a:r>
              <a:rPr lang="cs-CZ" sz="4000" b="1" cap="all" dirty="0">
                <a:latin typeface="Century Gothic" panose="020B0502020202020204" pitchFamily="34" charset="0"/>
              </a:rPr>
              <a:t>jaký je rozdíl</a:t>
            </a:r>
          </a:p>
          <a:p>
            <a:pPr marL="363538" indent="-363538" algn="ctr">
              <a:tabLst>
                <a:tab pos="261938" algn="l"/>
              </a:tabLst>
            </a:pPr>
            <a:r>
              <a:rPr lang="cs-CZ" sz="3600" dirty="0">
                <a:latin typeface="Century Gothic" panose="020B0502020202020204" pitchFamily="34" charset="0"/>
              </a:rPr>
              <a:t>Sparťan X sparťan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5027403" y="4093717"/>
            <a:ext cx="68883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žili v okolí Sparty</a:t>
            </a:r>
            <a:endParaRPr lang="cs-CZ" sz="28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4" name="Obrázek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5669" y="2488198"/>
            <a:ext cx="708606" cy="621641"/>
          </a:xfrm>
          <a:prstGeom prst="rect">
            <a:avLst/>
          </a:prstGeom>
        </p:spPr>
      </p:pic>
      <p:sp>
        <p:nvSpPr>
          <p:cNvPr id="16" name="TextovéPole 15"/>
          <p:cNvSpPr txBox="1"/>
          <p:nvPr/>
        </p:nvSpPr>
        <p:spPr>
          <a:xfrm>
            <a:off x="4722603" y="5579081"/>
            <a:ext cx="68883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= majetek státu</a:t>
            </a:r>
            <a:endParaRPr lang="cs-CZ" sz="28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8" name="Obrázek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4119" y="5513219"/>
            <a:ext cx="708606" cy="621641"/>
          </a:xfrm>
          <a:prstGeom prst="rect">
            <a:avLst/>
          </a:prstGeom>
        </p:spPr>
      </p:pic>
      <p:sp>
        <p:nvSpPr>
          <p:cNvPr id="17" name="TextovéPole 16"/>
          <p:cNvSpPr txBox="1"/>
          <p:nvPr/>
        </p:nvSpPr>
        <p:spPr>
          <a:xfrm>
            <a:off x="1145585" y="2469148"/>
            <a:ext cx="9900831" cy="369197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cs-CZ" sz="3200" dirty="0">
                <a:latin typeface="Century Gothic" panose="020B0502020202020204" pitchFamily="34" charset="0"/>
              </a:rPr>
              <a:t>Otroci ve starověké Spartě se nazývali </a:t>
            </a:r>
            <a:r>
              <a:rPr lang="cs-CZ" sz="3200" b="1" i="1" dirty="0" err="1">
                <a:latin typeface="Century Gothic" panose="020B0502020202020204" pitchFamily="34" charset="0"/>
              </a:rPr>
              <a:t>heilóti</a:t>
            </a:r>
            <a:r>
              <a:rPr lang="cs-CZ" sz="3200" dirty="0">
                <a:latin typeface="Century Gothic" panose="020B0502020202020204" pitchFamily="34" charset="0"/>
              </a:rPr>
              <a:t>. Každý Sparťan mohl </a:t>
            </a:r>
            <a:r>
              <a:rPr lang="cs-CZ" sz="3200" dirty="0" err="1">
                <a:latin typeface="Century Gothic" panose="020B0502020202020204" pitchFamily="34" charset="0"/>
              </a:rPr>
              <a:t>heilóta</a:t>
            </a:r>
            <a:r>
              <a:rPr lang="cs-CZ" sz="3200" dirty="0">
                <a:latin typeface="Century Gothic" panose="020B0502020202020204" pitchFamily="34" charset="0"/>
              </a:rPr>
              <a:t> beztrestně zabít. Dospívající Sparťan dokonce podstupoval tzv. </a:t>
            </a:r>
            <a:r>
              <a:rPr lang="cs-CZ" sz="3200" b="1" i="1" dirty="0" err="1">
                <a:latin typeface="Century Gothic" panose="020B0502020202020204" pitchFamily="34" charset="0"/>
              </a:rPr>
              <a:t>krypteiá</a:t>
            </a:r>
            <a:r>
              <a:rPr lang="cs-CZ" sz="3200" dirty="0">
                <a:latin typeface="Century Gothic" panose="020B0502020202020204" pitchFamily="34" charset="0"/>
              </a:rPr>
              <a:t> (bobřík samoty </a:t>
            </a:r>
            <a:r>
              <a:rPr lang="cs-CZ" sz="3200" dirty="0">
                <a:latin typeface="Century Gothic" panose="020B0502020202020204" pitchFamily="34" charset="0"/>
                <a:sym typeface="Wingdings" panose="05000000000000000000" pitchFamily="2" charset="2"/>
              </a:rPr>
              <a:t>), kdy se musel po nějakou dobu skrývat a zabíjet </a:t>
            </a:r>
            <a:r>
              <a:rPr lang="cs-CZ" sz="3200" dirty="0" err="1">
                <a:latin typeface="Century Gothic" panose="020B0502020202020204" pitchFamily="34" charset="0"/>
                <a:sym typeface="Wingdings" panose="05000000000000000000" pitchFamily="2" charset="2"/>
              </a:rPr>
              <a:t>heilóty</a:t>
            </a:r>
            <a:r>
              <a:rPr lang="cs-CZ" sz="3200" dirty="0">
                <a:latin typeface="Century Gothic" panose="020B0502020202020204" pitchFamily="34" charset="0"/>
                <a:sym typeface="Wingdings" panose="05000000000000000000" pitchFamily="2" charset="2"/>
              </a:rPr>
              <a:t>.</a:t>
            </a:r>
            <a:endParaRPr lang="cs-CZ" sz="32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9366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 animBg="1"/>
      <p:bldP spid="15" grpId="1" animBg="1"/>
      <p:bldP spid="13" grpId="0"/>
      <p:bldP spid="16" grpId="0"/>
      <p:bldP spid="17" grpId="0" animBg="1"/>
      <p:bldP spid="17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581025" y="851819"/>
            <a:ext cx="10515600" cy="90323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>
                <a:solidFill>
                  <a:schemeClr val="bg1"/>
                </a:solidFill>
                <a:latin typeface="Century Gothic" panose="020B0502020202020204" pitchFamily="34" charset="0"/>
              </a:rPr>
              <a:t>Státní zřízení</a:t>
            </a:r>
            <a:endParaRPr lang="cs-CZ" i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3" name="Přímá spojnice 2"/>
          <p:cNvCxnSpPr/>
          <p:nvPr/>
        </p:nvCxnSpPr>
        <p:spPr>
          <a:xfrm flipV="1">
            <a:off x="581025" y="1774534"/>
            <a:ext cx="1102995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aoblený obdélník 3"/>
          <p:cNvSpPr/>
          <p:nvPr/>
        </p:nvSpPr>
        <p:spPr>
          <a:xfrm>
            <a:off x="1277981" y="2864980"/>
            <a:ext cx="2941983" cy="887895"/>
          </a:xfrm>
          <a:prstGeom prst="round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>
            <a:hlinkClick r:id="rId2" action="ppaction://hlinksldjump"/>
          </p:cNvPr>
          <p:cNvSpPr txBox="1"/>
          <p:nvPr/>
        </p:nvSpPr>
        <p:spPr>
          <a:xfrm>
            <a:off x="1390624" y="3110152"/>
            <a:ext cx="2716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KRÁLOVÉ (2)</a:t>
            </a:r>
          </a:p>
        </p:txBody>
      </p:sp>
      <p:sp>
        <p:nvSpPr>
          <p:cNvPr id="6" name="Zaoblený obdélník 5"/>
          <p:cNvSpPr/>
          <p:nvPr/>
        </p:nvSpPr>
        <p:spPr>
          <a:xfrm>
            <a:off x="4620841" y="2864980"/>
            <a:ext cx="2941983" cy="887895"/>
          </a:xfrm>
          <a:prstGeom prst="round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ovéPole 6">
            <a:hlinkClick r:id="rId3" action="ppaction://hlinksldjump"/>
          </p:cNvPr>
          <p:cNvSpPr txBox="1"/>
          <p:nvPr/>
        </p:nvSpPr>
        <p:spPr>
          <a:xfrm>
            <a:off x="4733484" y="3140334"/>
            <a:ext cx="2716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RADA STARŠÍCH</a:t>
            </a:r>
          </a:p>
        </p:txBody>
      </p:sp>
      <p:sp>
        <p:nvSpPr>
          <p:cNvPr id="8" name="Zaoblený obdélník 7"/>
          <p:cNvSpPr/>
          <p:nvPr/>
        </p:nvSpPr>
        <p:spPr>
          <a:xfrm>
            <a:off x="7963702" y="2864980"/>
            <a:ext cx="2941983" cy="887895"/>
          </a:xfrm>
          <a:prstGeom prst="round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TextovéPole 8">
            <a:hlinkClick r:id="rId4" action="ppaction://hlinksldjump"/>
          </p:cNvPr>
          <p:cNvSpPr txBox="1"/>
          <p:nvPr/>
        </p:nvSpPr>
        <p:spPr>
          <a:xfrm>
            <a:off x="8076343" y="3110152"/>
            <a:ext cx="2716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LIDOVÝ SNĚM</a:t>
            </a:r>
          </a:p>
        </p:txBody>
      </p:sp>
      <p:cxnSp>
        <p:nvCxnSpPr>
          <p:cNvPr id="10" name="Přímá spojnice se šipkou 9"/>
          <p:cNvCxnSpPr/>
          <p:nvPr/>
        </p:nvCxnSpPr>
        <p:spPr>
          <a:xfrm flipH="1">
            <a:off x="2748972" y="3781037"/>
            <a:ext cx="1" cy="1178592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se šipkou 10"/>
          <p:cNvCxnSpPr/>
          <p:nvPr/>
        </p:nvCxnSpPr>
        <p:spPr>
          <a:xfrm flipH="1">
            <a:off x="6091832" y="3781037"/>
            <a:ext cx="1" cy="1178592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se šipkou 11"/>
          <p:cNvCxnSpPr/>
          <p:nvPr/>
        </p:nvCxnSpPr>
        <p:spPr>
          <a:xfrm flipH="1">
            <a:off x="9434691" y="3781036"/>
            <a:ext cx="1" cy="1178592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ovéPole 12"/>
          <p:cNvSpPr txBox="1"/>
          <p:nvPr/>
        </p:nvSpPr>
        <p:spPr>
          <a:xfrm>
            <a:off x="1423114" y="5174080"/>
            <a:ext cx="2684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dědičná pozice</a:t>
            </a:r>
          </a:p>
        </p:txBody>
      </p:sp>
      <p:sp>
        <p:nvSpPr>
          <p:cNvPr id="14" name="TextovéPole 13"/>
          <p:cNvSpPr txBox="1"/>
          <p:nvPr/>
        </p:nvSpPr>
        <p:spPr>
          <a:xfrm>
            <a:off x="4492969" y="5203108"/>
            <a:ext cx="31977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28 starců + 2 králové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7746935" y="5203108"/>
            <a:ext cx="3375511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cs-CZ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hlasoval o zákonech</a:t>
            </a:r>
          </a:p>
          <a:p>
            <a:pPr algn="ctr"/>
            <a:r>
              <a:rPr lang="cs-CZ" sz="2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JEN PRO SVOBODNÉ!</a:t>
            </a:r>
          </a:p>
        </p:txBody>
      </p:sp>
    </p:spTree>
    <p:extLst>
      <p:ext uri="{BB962C8B-B14F-4D97-AF65-F5344CB8AC3E}">
        <p14:creationId xmlns:p14="http://schemas.microsoft.com/office/powerpoint/2010/main" val="4178353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581025" y="851819"/>
            <a:ext cx="10515600" cy="90323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>
                <a:solidFill>
                  <a:schemeClr val="bg1"/>
                </a:solidFill>
                <a:latin typeface="Century Gothic" panose="020B0502020202020204" pitchFamily="34" charset="0"/>
              </a:rPr>
              <a:t>Vojenská výchova</a:t>
            </a:r>
            <a:endParaRPr lang="cs-CZ" i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3" name="Přímá spojnice 2"/>
          <p:cNvCxnSpPr/>
          <p:nvPr/>
        </p:nvCxnSpPr>
        <p:spPr>
          <a:xfrm flipV="1">
            <a:off x="581025" y="1774534"/>
            <a:ext cx="1102995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ovéPole 3"/>
          <p:cNvSpPr txBox="1"/>
          <p:nvPr/>
        </p:nvSpPr>
        <p:spPr>
          <a:xfrm>
            <a:off x="5412740" y="2654258"/>
            <a:ext cx="2367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bg1"/>
              </a:buClr>
            </a:pPr>
            <a:r>
              <a:rPr lang="cs-CZ" sz="2800" dirty="0">
                <a:solidFill>
                  <a:srgbClr val="FFFF00"/>
                </a:solidFill>
                <a:latin typeface="Century Gothic" panose="020B0502020202020204" pitchFamily="34" charset="0"/>
              </a:rPr>
              <a:t>v 7 letech</a:t>
            </a:r>
          </a:p>
        </p:txBody>
      </p:sp>
      <p:sp>
        <p:nvSpPr>
          <p:cNvPr id="5" name="Ovál 4"/>
          <p:cNvSpPr/>
          <p:nvPr/>
        </p:nvSpPr>
        <p:spPr>
          <a:xfrm>
            <a:off x="6044474" y="3817620"/>
            <a:ext cx="435429" cy="4064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7" name="Přímá spojnice 6"/>
          <p:cNvCxnSpPr/>
          <p:nvPr/>
        </p:nvCxnSpPr>
        <p:spPr>
          <a:xfrm>
            <a:off x="6262188" y="4224020"/>
            <a:ext cx="0" cy="52251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/>
        </p:nvCxnSpPr>
        <p:spPr>
          <a:xfrm>
            <a:off x="6266178" y="4746534"/>
            <a:ext cx="221345" cy="17344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/>
        </p:nvCxnSpPr>
        <p:spPr>
          <a:xfrm flipH="1">
            <a:off x="6052094" y="4746534"/>
            <a:ext cx="214084" cy="17344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/>
          <p:cNvCxnSpPr/>
          <p:nvPr/>
        </p:nvCxnSpPr>
        <p:spPr>
          <a:xfrm flipV="1">
            <a:off x="6258558" y="4325620"/>
            <a:ext cx="332742" cy="8055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14"/>
          <p:cNvCxnSpPr/>
          <p:nvPr/>
        </p:nvCxnSpPr>
        <p:spPr>
          <a:xfrm>
            <a:off x="5929447" y="4318000"/>
            <a:ext cx="325122" cy="8672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ál 16"/>
          <p:cNvSpPr/>
          <p:nvPr/>
        </p:nvSpPr>
        <p:spPr>
          <a:xfrm>
            <a:off x="6159136" y="3937000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vál 17"/>
          <p:cNvSpPr/>
          <p:nvPr/>
        </p:nvSpPr>
        <p:spPr>
          <a:xfrm>
            <a:off x="6319517" y="3936999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Volný tvar 19"/>
          <p:cNvSpPr/>
          <p:nvPr/>
        </p:nvSpPr>
        <p:spPr>
          <a:xfrm>
            <a:off x="6187440" y="4093864"/>
            <a:ext cx="147247" cy="56496"/>
          </a:xfrm>
          <a:custGeom>
            <a:avLst/>
            <a:gdLst>
              <a:gd name="connsiteX0" fmla="*/ 0 w 147247"/>
              <a:gd name="connsiteY0" fmla="*/ 3156 h 56496"/>
              <a:gd name="connsiteX1" fmla="*/ 83820 w 147247"/>
              <a:gd name="connsiteY1" fmla="*/ 56496 h 56496"/>
              <a:gd name="connsiteX2" fmla="*/ 144780 w 147247"/>
              <a:gd name="connsiteY2" fmla="*/ 3156 h 56496"/>
              <a:gd name="connsiteX3" fmla="*/ 129540 w 147247"/>
              <a:gd name="connsiteY3" fmla="*/ 10776 h 56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7247" h="56496">
                <a:moveTo>
                  <a:pt x="0" y="3156"/>
                </a:moveTo>
                <a:cubicBezTo>
                  <a:pt x="29845" y="29826"/>
                  <a:pt x="59690" y="56496"/>
                  <a:pt x="83820" y="56496"/>
                </a:cubicBezTo>
                <a:cubicBezTo>
                  <a:pt x="107950" y="56496"/>
                  <a:pt x="137160" y="10776"/>
                  <a:pt x="144780" y="3156"/>
                </a:cubicBezTo>
                <a:cubicBezTo>
                  <a:pt x="152400" y="-4464"/>
                  <a:pt x="140970" y="3156"/>
                  <a:pt x="129540" y="10776"/>
                </a:cubicBezTo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Obdélník 20"/>
          <p:cNvSpPr/>
          <p:nvPr/>
        </p:nvSpPr>
        <p:spPr>
          <a:xfrm>
            <a:off x="1112520" y="3733800"/>
            <a:ext cx="1226820" cy="11938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Rovnoramenný trojúhelník 21"/>
          <p:cNvSpPr/>
          <p:nvPr/>
        </p:nvSpPr>
        <p:spPr>
          <a:xfrm>
            <a:off x="1112520" y="2893060"/>
            <a:ext cx="1226820" cy="828883"/>
          </a:xfrm>
          <a:prstGeom prst="triangl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3" name="Přímá spojnice se šipkou 22"/>
          <p:cNvCxnSpPr/>
          <p:nvPr/>
        </p:nvCxnSpPr>
        <p:spPr>
          <a:xfrm flipV="1">
            <a:off x="2663702" y="4325620"/>
            <a:ext cx="1302326" cy="0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bdélník 24"/>
          <p:cNvSpPr/>
          <p:nvPr/>
        </p:nvSpPr>
        <p:spPr>
          <a:xfrm>
            <a:off x="4185920" y="3733800"/>
            <a:ext cx="1226820" cy="11938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Rovnoramenný trojúhelník 25"/>
          <p:cNvSpPr/>
          <p:nvPr/>
        </p:nvSpPr>
        <p:spPr>
          <a:xfrm>
            <a:off x="4185920" y="2893060"/>
            <a:ext cx="1226820" cy="828883"/>
          </a:xfrm>
          <a:prstGeom prst="triangl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7" name="Přímá spojnice se šipkou 26"/>
          <p:cNvCxnSpPr/>
          <p:nvPr/>
        </p:nvCxnSpPr>
        <p:spPr>
          <a:xfrm flipV="1">
            <a:off x="7062214" y="4325620"/>
            <a:ext cx="1302326" cy="0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ál 35"/>
          <p:cNvSpPr/>
          <p:nvPr/>
        </p:nvSpPr>
        <p:spPr>
          <a:xfrm>
            <a:off x="1518919" y="3810000"/>
            <a:ext cx="435429" cy="4064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7" name="Přímá spojnice 36"/>
          <p:cNvCxnSpPr/>
          <p:nvPr/>
        </p:nvCxnSpPr>
        <p:spPr>
          <a:xfrm>
            <a:off x="1736633" y="4216400"/>
            <a:ext cx="0" cy="52251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Přímá spojnice 37"/>
          <p:cNvCxnSpPr/>
          <p:nvPr/>
        </p:nvCxnSpPr>
        <p:spPr>
          <a:xfrm>
            <a:off x="1740623" y="4738914"/>
            <a:ext cx="221345" cy="17344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Přímá spojnice 38"/>
          <p:cNvCxnSpPr/>
          <p:nvPr/>
        </p:nvCxnSpPr>
        <p:spPr>
          <a:xfrm flipH="1">
            <a:off x="1526539" y="4738914"/>
            <a:ext cx="214084" cy="17344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Přímá spojnice 39"/>
          <p:cNvCxnSpPr/>
          <p:nvPr/>
        </p:nvCxnSpPr>
        <p:spPr>
          <a:xfrm flipV="1">
            <a:off x="1733003" y="4318000"/>
            <a:ext cx="332742" cy="8055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nice 40"/>
          <p:cNvCxnSpPr/>
          <p:nvPr/>
        </p:nvCxnSpPr>
        <p:spPr>
          <a:xfrm>
            <a:off x="1403892" y="4310380"/>
            <a:ext cx="325122" cy="8672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ál 41"/>
          <p:cNvSpPr/>
          <p:nvPr/>
        </p:nvSpPr>
        <p:spPr>
          <a:xfrm>
            <a:off x="1633581" y="3929380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3" name="Ovál 42"/>
          <p:cNvSpPr/>
          <p:nvPr/>
        </p:nvSpPr>
        <p:spPr>
          <a:xfrm>
            <a:off x="1793962" y="3929379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Volný tvar 43"/>
          <p:cNvSpPr/>
          <p:nvPr/>
        </p:nvSpPr>
        <p:spPr>
          <a:xfrm>
            <a:off x="1661885" y="4086244"/>
            <a:ext cx="147247" cy="56496"/>
          </a:xfrm>
          <a:custGeom>
            <a:avLst/>
            <a:gdLst>
              <a:gd name="connsiteX0" fmla="*/ 0 w 147247"/>
              <a:gd name="connsiteY0" fmla="*/ 3156 h 56496"/>
              <a:gd name="connsiteX1" fmla="*/ 83820 w 147247"/>
              <a:gd name="connsiteY1" fmla="*/ 56496 h 56496"/>
              <a:gd name="connsiteX2" fmla="*/ 144780 w 147247"/>
              <a:gd name="connsiteY2" fmla="*/ 3156 h 56496"/>
              <a:gd name="connsiteX3" fmla="*/ 129540 w 147247"/>
              <a:gd name="connsiteY3" fmla="*/ 10776 h 56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7247" h="56496">
                <a:moveTo>
                  <a:pt x="0" y="3156"/>
                </a:moveTo>
                <a:cubicBezTo>
                  <a:pt x="29845" y="29826"/>
                  <a:pt x="59690" y="56496"/>
                  <a:pt x="83820" y="56496"/>
                </a:cubicBezTo>
                <a:cubicBezTo>
                  <a:pt x="107950" y="56496"/>
                  <a:pt x="137160" y="10776"/>
                  <a:pt x="144780" y="3156"/>
                </a:cubicBezTo>
                <a:cubicBezTo>
                  <a:pt x="152400" y="-4464"/>
                  <a:pt x="140970" y="3156"/>
                  <a:pt x="129540" y="10776"/>
                </a:cubicBezTo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46" name="Obrázek 45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rgbClr val="FFFF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3584" y="3058713"/>
            <a:ext cx="3002745" cy="2183294"/>
          </a:xfrm>
          <a:prstGeom prst="rect">
            <a:avLst/>
          </a:prstGeom>
        </p:spPr>
      </p:pic>
      <p:sp>
        <p:nvSpPr>
          <p:cNvPr id="47" name="TextovéPole 46"/>
          <p:cNvSpPr txBox="1"/>
          <p:nvPr/>
        </p:nvSpPr>
        <p:spPr>
          <a:xfrm>
            <a:off x="8428040" y="5490991"/>
            <a:ext cx="30638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bg1"/>
              </a:buClr>
            </a:pPr>
            <a:r>
              <a:rPr lang="cs-CZ" sz="2800" dirty="0">
                <a:solidFill>
                  <a:srgbClr val="FFFF00"/>
                </a:solidFill>
                <a:latin typeface="Century Gothic" panose="020B0502020202020204" pitchFamily="34" charset="0"/>
              </a:rPr>
              <a:t>od 20 do 60 let</a:t>
            </a:r>
          </a:p>
        </p:txBody>
      </p:sp>
      <p:sp>
        <p:nvSpPr>
          <p:cNvPr id="48" name="TextovéPole 47"/>
          <p:cNvSpPr txBox="1"/>
          <p:nvPr/>
        </p:nvSpPr>
        <p:spPr>
          <a:xfrm>
            <a:off x="1141592" y="2804847"/>
            <a:ext cx="9900831" cy="30469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cs-CZ" sz="3200" dirty="0">
                <a:latin typeface="Century Gothic" panose="020B0502020202020204" pitchFamily="34" charset="0"/>
              </a:rPr>
              <a:t>Schopné děti byly odvedeny k výcviku. Pokud však starší  shledali dítě příliš slabým nebo jinak nedokonalým, odmítli je a nechali svrhnout ze skály v pohoří </a:t>
            </a:r>
            <a:r>
              <a:rPr lang="cs-CZ" sz="3200" b="1" i="1" dirty="0" err="1">
                <a:latin typeface="Century Gothic" panose="020B0502020202020204" pitchFamily="34" charset="0"/>
              </a:rPr>
              <a:t>Taygétos</a:t>
            </a:r>
            <a:r>
              <a:rPr lang="cs-CZ" sz="3200" dirty="0">
                <a:latin typeface="Century Gothic" panose="020B0502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10116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48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ctrTitle"/>
          </p:nvPr>
        </p:nvSpPr>
        <p:spPr>
          <a:xfrm>
            <a:off x="794979" y="2517913"/>
            <a:ext cx="5168499" cy="862109"/>
          </a:xfrm>
        </p:spPr>
        <p:txBody>
          <a:bodyPr>
            <a:normAutofit/>
          </a:bodyPr>
          <a:lstStyle/>
          <a:p>
            <a:pPr algn="l"/>
            <a:r>
              <a:rPr lang="cs-CZ" sz="4400" dirty="0">
                <a:solidFill>
                  <a:schemeClr val="bg1"/>
                </a:solidFill>
                <a:latin typeface="Century Gothic" panose="020B0502020202020204" pitchFamily="34" charset="0"/>
                <a:ea typeface="Roboto Light" panose="02000000000000000000" pitchFamily="2" charset="0"/>
              </a:rPr>
              <a:t>Historie polis</a:t>
            </a: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794979" y="1111788"/>
            <a:ext cx="9144000" cy="126968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8000" b="1" dirty="0">
                <a:solidFill>
                  <a:schemeClr val="bg1"/>
                </a:solidFill>
                <a:latin typeface="Century Gothic" panose="020B0502020202020204" pitchFamily="34" charset="0"/>
                <a:ea typeface="Roboto Light" panose="02000000000000000000" pitchFamily="2" charset="0"/>
              </a:rPr>
              <a:t>Řecko: archaické období</a:t>
            </a:r>
          </a:p>
        </p:txBody>
      </p:sp>
    </p:spTree>
    <p:extLst>
      <p:ext uri="{BB962C8B-B14F-4D97-AF65-F5344CB8AC3E}">
        <p14:creationId xmlns:p14="http://schemas.microsoft.com/office/powerpoint/2010/main" val="1162911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581025" y="851819"/>
            <a:ext cx="10515600" cy="90323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b="1" dirty="0">
                <a:solidFill>
                  <a:schemeClr val="bg1"/>
                </a:solidFill>
                <a:latin typeface="Century Gothic" panose="020B0502020202020204" pitchFamily="34" charset="0"/>
              </a:rPr>
              <a:t>POLIS: městský stát</a:t>
            </a:r>
            <a:endParaRPr lang="cs-CZ" b="1" i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3" name="Přímá spojnice 2"/>
          <p:cNvCxnSpPr/>
          <p:nvPr/>
        </p:nvCxnSpPr>
        <p:spPr>
          <a:xfrm flipV="1">
            <a:off x="581025" y="1774534"/>
            <a:ext cx="1102995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aoblený obdélník 3"/>
          <p:cNvSpPr/>
          <p:nvPr/>
        </p:nvSpPr>
        <p:spPr>
          <a:xfrm>
            <a:off x="1277981" y="2864980"/>
            <a:ext cx="2941983" cy="887895"/>
          </a:xfrm>
          <a:prstGeom prst="round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>
            <a:hlinkClick r:id="rId2" action="ppaction://hlinksldjump"/>
          </p:cNvPr>
          <p:cNvSpPr txBox="1"/>
          <p:nvPr/>
        </p:nvSpPr>
        <p:spPr>
          <a:xfrm>
            <a:off x="1390624" y="3110152"/>
            <a:ext cx="2716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SAMOSTATNOST</a:t>
            </a:r>
          </a:p>
        </p:txBody>
      </p:sp>
      <p:sp>
        <p:nvSpPr>
          <p:cNvPr id="6" name="Zaoblený obdélník 5"/>
          <p:cNvSpPr/>
          <p:nvPr/>
        </p:nvSpPr>
        <p:spPr>
          <a:xfrm>
            <a:off x="4620841" y="2864980"/>
            <a:ext cx="2941983" cy="887895"/>
          </a:xfrm>
          <a:prstGeom prst="round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ovéPole 6">
            <a:hlinkClick r:id="rId3" action="ppaction://hlinksldjump"/>
          </p:cNvPr>
          <p:cNvSpPr txBox="1"/>
          <p:nvPr/>
        </p:nvSpPr>
        <p:spPr>
          <a:xfrm>
            <a:off x="4733484" y="3110152"/>
            <a:ext cx="2716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SOBĚSTAČNOST</a:t>
            </a:r>
          </a:p>
        </p:txBody>
      </p:sp>
      <p:sp>
        <p:nvSpPr>
          <p:cNvPr id="8" name="Zaoblený obdélník 7"/>
          <p:cNvSpPr/>
          <p:nvPr/>
        </p:nvSpPr>
        <p:spPr>
          <a:xfrm>
            <a:off x="7963702" y="2864980"/>
            <a:ext cx="2941983" cy="887895"/>
          </a:xfrm>
          <a:prstGeom prst="round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TextovéPole 8">
            <a:hlinkClick r:id="rId4" action="ppaction://hlinksldjump"/>
          </p:cNvPr>
          <p:cNvSpPr txBox="1"/>
          <p:nvPr/>
        </p:nvSpPr>
        <p:spPr>
          <a:xfrm>
            <a:off x="8076343" y="2951531"/>
            <a:ext cx="27166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POLITICKÁ ORGANIZOVANOST</a:t>
            </a:r>
          </a:p>
        </p:txBody>
      </p:sp>
      <p:cxnSp>
        <p:nvCxnSpPr>
          <p:cNvPr id="12" name="Přímá spojnice se šipkou 11"/>
          <p:cNvCxnSpPr>
            <a:stCxn id="4" idx="2"/>
          </p:cNvCxnSpPr>
          <p:nvPr/>
        </p:nvCxnSpPr>
        <p:spPr>
          <a:xfrm flipH="1">
            <a:off x="2748972" y="3752875"/>
            <a:ext cx="1" cy="1178592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se šipkou 12"/>
          <p:cNvCxnSpPr/>
          <p:nvPr/>
        </p:nvCxnSpPr>
        <p:spPr>
          <a:xfrm flipH="1">
            <a:off x="6091832" y="3752875"/>
            <a:ext cx="1" cy="1178592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se šipkou 13"/>
          <p:cNvCxnSpPr/>
          <p:nvPr/>
        </p:nvCxnSpPr>
        <p:spPr>
          <a:xfrm flipH="1">
            <a:off x="9434691" y="3752874"/>
            <a:ext cx="1" cy="1178592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ovéPole 14"/>
          <p:cNvSpPr txBox="1"/>
          <p:nvPr/>
        </p:nvSpPr>
        <p:spPr>
          <a:xfrm>
            <a:off x="1423114" y="4990458"/>
            <a:ext cx="26842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v Řecku nevznikl jednotný stát</a:t>
            </a:r>
          </a:p>
        </p:txBody>
      </p:sp>
      <p:sp>
        <p:nvSpPr>
          <p:cNvPr id="16" name="TextovéPole 15"/>
          <p:cNvSpPr txBox="1"/>
          <p:nvPr/>
        </p:nvSpPr>
        <p:spPr>
          <a:xfrm>
            <a:off x="4492969" y="4990458"/>
            <a:ext cx="31977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vystačil si svými vlastními prostředky</a:t>
            </a:r>
          </a:p>
        </p:txBody>
      </p:sp>
      <p:sp>
        <p:nvSpPr>
          <p:cNvPr id="17" name="TextovéPole 16"/>
          <p:cNvSpPr txBox="1"/>
          <p:nvPr/>
        </p:nvSpPr>
        <p:spPr>
          <a:xfrm>
            <a:off x="7835828" y="4990458"/>
            <a:ext cx="31977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uspořádané řízení (správa) státu</a:t>
            </a:r>
          </a:p>
        </p:txBody>
      </p:sp>
    </p:spTree>
    <p:extLst>
      <p:ext uri="{BB962C8B-B14F-4D97-AF65-F5344CB8AC3E}">
        <p14:creationId xmlns:p14="http://schemas.microsoft.com/office/powerpoint/2010/main" val="4086918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581025" y="851819"/>
            <a:ext cx="10515600" cy="90323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b="1" dirty="0">
                <a:solidFill>
                  <a:schemeClr val="bg1"/>
                </a:solidFill>
                <a:latin typeface="Century Gothic" panose="020B0502020202020204" pitchFamily="34" charset="0"/>
              </a:rPr>
              <a:t>Obyvatelé polis</a:t>
            </a:r>
            <a:endParaRPr lang="cs-CZ" b="1" i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5" name="Přímá spojnice 4"/>
          <p:cNvCxnSpPr/>
          <p:nvPr/>
        </p:nvCxnSpPr>
        <p:spPr>
          <a:xfrm flipV="1">
            <a:off x="581025" y="1774534"/>
            <a:ext cx="1102995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ovéPole 8">
            <a:hlinkClick r:id="rId2" action="ppaction://hlinksldjump"/>
          </p:cNvPr>
          <p:cNvSpPr txBox="1"/>
          <p:nvPr/>
        </p:nvSpPr>
        <p:spPr>
          <a:xfrm>
            <a:off x="1496307" y="5039413"/>
            <a:ext cx="27166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NESVOBODNÍ OTROCI</a:t>
            </a:r>
          </a:p>
        </p:txBody>
      </p:sp>
      <p:sp>
        <p:nvSpPr>
          <p:cNvPr id="10" name="Zaoblený obdélník 9"/>
          <p:cNvSpPr/>
          <p:nvPr/>
        </p:nvSpPr>
        <p:spPr>
          <a:xfrm>
            <a:off x="1256550" y="2473479"/>
            <a:ext cx="3196211" cy="1240722"/>
          </a:xfrm>
          <a:prstGeom prst="round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extovéPole 10">
            <a:hlinkClick r:id="rId3" action="ppaction://hlinksldjump"/>
          </p:cNvPr>
          <p:cNvSpPr txBox="1"/>
          <p:nvPr/>
        </p:nvSpPr>
        <p:spPr>
          <a:xfrm>
            <a:off x="1496307" y="2616786"/>
            <a:ext cx="27166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SVOBODNÍ OBČANÉ</a:t>
            </a:r>
          </a:p>
        </p:txBody>
      </p:sp>
      <p:cxnSp>
        <p:nvCxnSpPr>
          <p:cNvPr id="15" name="Přímá spojnice se šipkou 14"/>
          <p:cNvCxnSpPr/>
          <p:nvPr/>
        </p:nvCxnSpPr>
        <p:spPr>
          <a:xfrm flipH="1">
            <a:off x="2854656" y="3700558"/>
            <a:ext cx="1" cy="1178592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aoblený obdélník 15"/>
          <p:cNvSpPr/>
          <p:nvPr/>
        </p:nvSpPr>
        <p:spPr>
          <a:xfrm>
            <a:off x="1256550" y="4896106"/>
            <a:ext cx="3196211" cy="1240722"/>
          </a:xfrm>
          <a:prstGeom prst="round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extovéPole 16"/>
          <p:cNvSpPr txBox="1"/>
          <p:nvPr/>
        </p:nvSpPr>
        <p:spPr>
          <a:xfrm>
            <a:off x="4692518" y="2832229"/>
            <a:ext cx="68883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= ten, kdo měl </a:t>
            </a:r>
            <a:r>
              <a:rPr lang="cs-CZ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PRÁVA</a:t>
            </a:r>
            <a:r>
              <a:rPr lang="cs-CZ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a </a:t>
            </a:r>
            <a:r>
              <a:rPr lang="cs-CZ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POVINNOSTI</a:t>
            </a:r>
          </a:p>
        </p:txBody>
      </p:sp>
      <p:sp>
        <p:nvSpPr>
          <p:cNvPr id="18" name="TextovéPole 17"/>
          <p:cNvSpPr txBox="1"/>
          <p:nvPr/>
        </p:nvSpPr>
        <p:spPr>
          <a:xfrm>
            <a:off x="4722603" y="5254856"/>
            <a:ext cx="68883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= ten, kdo neměl žádná </a:t>
            </a:r>
            <a:r>
              <a:rPr lang="cs-CZ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PRÁVA</a:t>
            </a:r>
          </a:p>
        </p:txBody>
      </p:sp>
    </p:spTree>
    <p:extLst>
      <p:ext uri="{BB962C8B-B14F-4D97-AF65-F5344CB8AC3E}">
        <p14:creationId xmlns:p14="http://schemas.microsoft.com/office/powerpoint/2010/main" val="3039057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581025" y="851819"/>
            <a:ext cx="10515600" cy="90323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>
                <a:solidFill>
                  <a:schemeClr val="bg1"/>
                </a:solidFill>
                <a:latin typeface="Century Gothic" panose="020B0502020202020204" pitchFamily="34" charset="0"/>
              </a:rPr>
              <a:t>Svobodný občan polis</a:t>
            </a:r>
            <a:endParaRPr lang="cs-CZ" i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3" name="Přímá spojnice 2"/>
          <p:cNvCxnSpPr/>
          <p:nvPr/>
        </p:nvCxnSpPr>
        <p:spPr>
          <a:xfrm flipV="1">
            <a:off x="581025" y="1774534"/>
            <a:ext cx="1102995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aoblený obdélník 3"/>
          <p:cNvSpPr/>
          <p:nvPr/>
        </p:nvSpPr>
        <p:spPr>
          <a:xfrm>
            <a:off x="1525350" y="2869267"/>
            <a:ext cx="2714949" cy="1047643"/>
          </a:xfrm>
          <a:prstGeom prst="round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>
            <a:hlinkClick r:id="rId2" action="ppaction://hlinksldjump"/>
          </p:cNvPr>
          <p:cNvSpPr txBox="1"/>
          <p:nvPr/>
        </p:nvSpPr>
        <p:spPr>
          <a:xfrm>
            <a:off x="1525350" y="3131478"/>
            <a:ext cx="2716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PRÁVA</a:t>
            </a:r>
          </a:p>
        </p:txBody>
      </p:sp>
      <p:sp>
        <p:nvSpPr>
          <p:cNvPr id="8" name="Zaoblený obdélník 7"/>
          <p:cNvSpPr/>
          <p:nvPr/>
        </p:nvSpPr>
        <p:spPr>
          <a:xfrm>
            <a:off x="1523603" y="5055487"/>
            <a:ext cx="2714949" cy="1047643"/>
          </a:xfrm>
          <a:prstGeom prst="round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TextovéPole 8">
            <a:hlinkClick r:id="rId2" action="ppaction://hlinksldjump"/>
          </p:cNvPr>
          <p:cNvSpPr txBox="1"/>
          <p:nvPr/>
        </p:nvSpPr>
        <p:spPr>
          <a:xfrm>
            <a:off x="1523603" y="5317698"/>
            <a:ext cx="2716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POVINNOSTI</a:t>
            </a:r>
          </a:p>
        </p:txBody>
      </p:sp>
      <p:cxnSp>
        <p:nvCxnSpPr>
          <p:cNvPr id="10" name="Přímá spojnice se šipkou 9"/>
          <p:cNvCxnSpPr/>
          <p:nvPr/>
        </p:nvCxnSpPr>
        <p:spPr>
          <a:xfrm flipV="1">
            <a:off x="4238552" y="2626550"/>
            <a:ext cx="1725520" cy="766540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se šipkou 11"/>
          <p:cNvCxnSpPr/>
          <p:nvPr/>
        </p:nvCxnSpPr>
        <p:spPr>
          <a:xfrm>
            <a:off x="4238552" y="3387261"/>
            <a:ext cx="1725520" cy="5827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se šipkou 13"/>
          <p:cNvCxnSpPr/>
          <p:nvPr/>
        </p:nvCxnSpPr>
        <p:spPr>
          <a:xfrm>
            <a:off x="4238552" y="3393690"/>
            <a:ext cx="1633547" cy="785431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aoblený obdélník 16"/>
          <p:cNvSpPr/>
          <p:nvPr/>
        </p:nvSpPr>
        <p:spPr>
          <a:xfrm>
            <a:off x="6123296" y="2342430"/>
            <a:ext cx="4276658" cy="506219"/>
          </a:xfrm>
          <a:prstGeom prst="round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FFF00"/>
              </a:solidFill>
            </a:endParaRPr>
          </a:p>
        </p:txBody>
      </p:sp>
      <p:sp>
        <p:nvSpPr>
          <p:cNvPr id="18" name="TextovéPole 17">
            <a:hlinkClick r:id="rId2" action="ppaction://hlinksldjump"/>
          </p:cNvPr>
          <p:cNvSpPr txBox="1"/>
          <p:nvPr/>
        </p:nvSpPr>
        <p:spPr>
          <a:xfrm>
            <a:off x="6408924" y="2351902"/>
            <a:ext cx="37054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rgbClr val="FFFF00"/>
                </a:solidFill>
                <a:latin typeface="Century Gothic" panose="020B0502020202020204" pitchFamily="34" charset="0"/>
              </a:rPr>
              <a:t>podílet se na řízení polis</a:t>
            </a:r>
          </a:p>
        </p:txBody>
      </p:sp>
      <p:sp>
        <p:nvSpPr>
          <p:cNvPr id="19" name="Zaoblený obdélník 18"/>
          <p:cNvSpPr/>
          <p:nvPr/>
        </p:nvSpPr>
        <p:spPr>
          <a:xfrm>
            <a:off x="6157728" y="3152428"/>
            <a:ext cx="4276658" cy="506219"/>
          </a:xfrm>
          <a:prstGeom prst="round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FFF00"/>
              </a:solidFill>
            </a:endParaRPr>
          </a:p>
        </p:txBody>
      </p:sp>
      <p:sp>
        <p:nvSpPr>
          <p:cNvPr id="20" name="TextovéPole 19">
            <a:hlinkClick r:id="rId2" action="ppaction://hlinksldjump"/>
          </p:cNvPr>
          <p:cNvSpPr txBox="1"/>
          <p:nvPr/>
        </p:nvSpPr>
        <p:spPr>
          <a:xfrm>
            <a:off x="6443356" y="3161900"/>
            <a:ext cx="37054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rgbClr val="FFFF00"/>
                </a:solidFill>
                <a:latin typeface="Century Gothic" panose="020B0502020202020204" pitchFamily="34" charset="0"/>
              </a:rPr>
              <a:t>vlastnit majetek</a:t>
            </a:r>
          </a:p>
        </p:txBody>
      </p:sp>
      <p:sp>
        <p:nvSpPr>
          <p:cNvPr id="21" name="Zaoblený obdélník 20"/>
          <p:cNvSpPr/>
          <p:nvPr/>
        </p:nvSpPr>
        <p:spPr>
          <a:xfrm>
            <a:off x="6123296" y="3962426"/>
            <a:ext cx="4276658" cy="506219"/>
          </a:xfrm>
          <a:prstGeom prst="round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FFF00"/>
              </a:solidFill>
            </a:endParaRPr>
          </a:p>
        </p:txBody>
      </p:sp>
      <p:sp>
        <p:nvSpPr>
          <p:cNvPr id="22" name="TextovéPole 21">
            <a:hlinkClick r:id="rId2" action="ppaction://hlinksldjump"/>
          </p:cNvPr>
          <p:cNvSpPr txBox="1"/>
          <p:nvPr/>
        </p:nvSpPr>
        <p:spPr>
          <a:xfrm>
            <a:off x="6266109" y="3979239"/>
            <a:ext cx="39910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rgbClr val="FFFF00"/>
                </a:solidFill>
                <a:latin typeface="Century Gothic" panose="020B0502020202020204" pitchFamily="34" charset="0"/>
              </a:rPr>
              <a:t>ochrana majetku a života</a:t>
            </a:r>
          </a:p>
        </p:txBody>
      </p:sp>
      <p:cxnSp>
        <p:nvCxnSpPr>
          <p:cNvPr id="33" name="Přímá spojnice se šipkou 32"/>
          <p:cNvCxnSpPr/>
          <p:nvPr/>
        </p:nvCxnSpPr>
        <p:spPr>
          <a:xfrm flipV="1">
            <a:off x="4238552" y="5317698"/>
            <a:ext cx="1725520" cy="269414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aoblený obdélník 39"/>
          <p:cNvSpPr/>
          <p:nvPr/>
        </p:nvSpPr>
        <p:spPr>
          <a:xfrm>
            <a:off x="6157728" y="5033211"/>
            <a:ext cx="4276658" cy="506219"/>
          </a:xfrm>
          <a:prstGeom prst="round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FFF00"/>
              </a:solidFill>
            </a:endParaRPr>
          </a:p>
        </p:txBody>
      </p:sp>
      <p:sp>
        <p:nvSpPr>
          <p:cNvPr id="41" name="TextovéPole 40">
            <a:hlinkClick r:id="rId2" action="ppaction://hlinksldjump"/>
          </p:cNvPr>
          <p:cNvSpPr txBox="1"/>
          <p:nvPr/>
        </p:nvSpPr>
        <p:spPr>
          <a:xfrm>
            <a:off x="6300541" y="5055487"/>
            <a:ext cx="39910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rgbClr val="FFFF00"/>
                </a:solidFill>
                <a:latin typeface="Century Gothic" panose="020B0502020202020204" pitchFamily="34" charset="0"/>
              </a:rPr>
              <a:t>bojovat ve vojsku</a:t>
            </a:r>
          </a:p>
        </p:txBody>
      </p:sp>
      <p:sp>
        <p:nvSpPr>
          <p:cNvPr id="42" name="Zaoblený obdélník 41"/>
          <p:cNvSpPr/>
          <p:nvPr/>
        </p:nvSpPr>
        <p:spPr>
          <a:xfrm>
            <a:off x="6157728" y="5820931"/>
            <a:ext cx="4276658" cy="506219"/>
          </a:xfrm>
          <a:prstGeom prst="round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FFF00"/>
              </a:solidFill>
            </a:endParaRPr>
          </a:p>
        </p:txBody>
      </p:sp>
      <p:sp>
        <p:nvSpPr>
          <p:cNvPr id="43" name="TextovéPole 42">
            <a:hlinkClick r:id="rId2" action="ppaction://hlinksldjump"/>
          </p:cNvPr>
          <p:cNvSpPr txBox="1"/>
          <p:nvPr/>
        </p:nvSpPr>
        <p:spPr>
          <a:xfrm>
            <a:off x="6300541" y="5843207"/>
            <a:ext cx="39910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rgbClr val="FFFF00"/>
                </a:solidFill>
                <a:latin typeface="Century Gothic" panose="020B0502020202020204" pitchFamily="34" charset="0"/>
              </a:rPr>
              <a:t>hospodářsky podporovat</a:t>
            </a:r>
          </a:p>
        </p:txBody>
      </p:sp>
      <p:cxnSp>
        <p:nvCxnSpPr>
          <p:cNvPr id="44" name="Přímá spojnice se šipkou 43"/>
          <p:cNvCxnSpPr/>
          <p:nvPr/>
        </p:nvCxnSpPr>
        <p:spPr>
          <a:xfrm>
            <a:off x="4238552" y="5579308"/>
            <a:ext cx="1725520" cy="403360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8" name="Obrázek 4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5582" y="2271913"/>
            <a:ext cx="708606" cy="621641"/>
          </a:xfrm>
          <a:prstGeom prst="rect">
            <a:avLst/>
          </a:prstGeom>
        </p:spPr>
      </p:pic>
      <p:sp>
        <p:nvSpPr>
          <p:cNvPr id="49" name="TextovéPole 48"/>
          <p:cNvSpPr txBox="1"/>
          <p:nvPr/>
        </p:nvSpPr>
        <p:spPr>
          <a:xfrm>
            <a:off x="2609850" y="3056283"/>
            <a:ext cx="6972301" cy="255454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4000" dirty="0">
                <a:latin typeface="Century Gothic" panose="020B0502020202020204" pitchFamily="34" charset="0"/>
              </a:rPr>
              <a:t>volební právo </a:t>
            </a:r>
            <a:r>
              <a:rPr lang="cs-CZ" sz="4000" b="1" dirty="0">
                <a:latin typeface="Century Gothic" panose="020B0502020202020204" pitchFamily="34" charset="0"/>
              </a:rPr>
              <a:t>NEMĚLI</a:t>
            </a:r>
            <a:r>
              <a:rPr lang="cs-CZ" sz="4000" dirty="0">
                <a:latin typeface="Century Gothic" panose="020B0502020202020204" pitchFamily="34" charset="0"/>
              </a:rPr>
              <a:t>:</a:t>
            </a:r>
          </a:p>
          <a:p>
            <a:pPr marL="1276350" indent="-571500">
              <a:buFont typeface="Wingdings" panose="05000000000000000000" pitchFamily="2" charset="2"/>
              <a:buChar char="§"/>
            </a:pPr>
            <a:r>
              <a:rPr lang="cs-CZ" sz="4000" dirty="0">
                <a:latin typeface="Century Gothic" panose="020B0502020202020204" pitchFamily="34" charset="0"/>
              </a:rPr>
              <a:t>cizinci</a:t>
            </a:r>
          </a:p>
          <a:p>
            <a:pPr marL="1276350" indent="-571500">
              <a:buFont typeface="Wingdings" panose="05000000000000000000" pitchFamily="2" charset="2"/>
              <a:buChar char="§"/>
            </a:pPr>
            <a:r>
              <a:rPr lang="cs-CZ" sz="4000" dirty="0">
                <a:latin typeface="Century Gothic" panose="020B0502020202020204" pitchFamily="34" charset="0"/>
              </a:rPr>
              <a:t>ženy</a:t>
            </a:r>
          </a:p>
          <a:p>
            <a:pPr marL="1276350" indent="-571500">
              <a:buFont typeface="Wingdings" panose="05000000000000000000" pitchFamily="2" charset="2"/>
              <a:buChar char="§"/>
            </a:pPr>
            <a:r>
              <a:rPr lang="cs-CZ" sz="4000" dirty="0">
                <a:latin typeface="Century Gothic" panose="020B0502020202020204" pitchFamily="34" charset="0"/>
              </a:rPr>
              <a:t>otroci</a:t>
            </a:r>
          </a:p>
        </p:txBody>
      </p:sp>
    </p:spTree>
    <p:extLst>
      <p:ext uri="{BB962C8B-B14F-4D97-AF65-F5344CB8AC3E}">
        <p14:creationId xmlns:p14="http://schemas.microsoft.com/office/powerpoint/2010/main" val="3375475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/>
      <p:bldP spid="19" grpId="0" animBg="1"/>
      <p:bldP spid="20" grpId="0"/>
      <p:bldP spid="21" grpId="0" animBg="1"/>
      <p:bldP spid="22" grpId="0"/>
      <p:bldP spid="40" grpId="0" animBg="1"/>
      <p:bldP spid="41" grpId="0"/>
      <p:bldP spid="42" grpId="0" animBg="1"/>
      <p:bldP spid="43" grpId="0"/>
      <p:bldP spid="49" grpId="0" animBg="1"/>
      <p:bldP spid="49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1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Přímá spojnice 2"/>
          <p:cNvCxnSpPr/>
          <p:nvPr/>
        </p:nvCxnSpPr>
        <p:spPr>
          <a:xfrm flipV="1">
            <a:off x="8324850" y="4400550"/>
            <a:ext cx="0" cy="1558329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Přímá spojnice 3"/>
          <p:cNvCxnSpPr/>
          <p:nvPr/>
        </p:nvCxnSpPr>
        <p:spPr>
          <a:xfrm>
            <a:off x="8305800" y="5936058"/>
            <a:ext cx="6840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aoblený obdélník 5">
            <a:hlinkClick r:id="rId3" action="ppaction://hlinksldjump"/>
          </p:cNvPr>
          <p:cNvSpPr/>
          <p:nvPr/>
        </p:nvSpPr>
        <p:spPr>
          <a:xfrm>
            <a:off x="8988689" y="5747314"/>
            <a:ext cx="1655719" cy="39257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0" name="Přímá spojnice 9"/>
          <p:cNvCxnSpPr/>
          <p:nvPr/>
        </p:nvCxnSpPr>
        <p:spPr>
          <a:xfrm flipV="1">
            <a:off x="7067550" y="5164435"/>
            <a:ext cx="571500" cy="79444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/>
          <p:cNvCxnSpPr/>
          <p:nvPr/>
        </p:nvCxnSpPr>
        <p:spPr>
          <a:xfrm>
            <a:off x="6398064" y="5950572"/>
            <a:ext cx="6840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aoblený obdélník 13">
            <a:hlinkClick r:id="rId4" action="ppaction://hlinksldjump"/>
          </p:cNvPr>
          <p:cNvSpPr/>
          <p:nvPr/>
        </p:nvSpPr>
        <p:spPr>
          <a:xfrm>
            <a:off x="4728957" y="5743543"/>
            <a:ext cx="1655719" cy="39257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TextovéPole 14">
            <a:hlinkClick r:id="rId5" action="ppaction://hlinksldjump"/>
          </p:cNvPr>
          <p:cNvSpPr txBox="1"/>
          <p:nvPr/>
        </p:nvSpPr>
        <p:spPr>
          <a:xfrm>
            <a:off x="4598518" y="5750517"/>
            <a:ext cx="1916596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SPARTA</a:t>
            </a:r>
          </a:p>
        </p:txBody>
      </p:sp>
      <p:sp>
        <p:nvSpPr>
          <p:cNvPr id="16" name="TextovéPole 15">
            <a:hlinkClick r:id="rId3" action="ppaction://hlinksldjump"/>
          </p:cNvPr>
          <p:cNvSpPr txBox="1"/>
          <p:nvPr/>
        </p:nvSpPr>
        <p:spPr>
          <a:xfrm>
            <a:off x="8858250" y="5743544"/>
            <a:ext cx="1916596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ATHÉNY</a:t>
            </a:r>
          </a:p>
        </p:txBody>
      </p:sp>
    </p:spTree>
    <p:extLst>
      <p:ext uri="{BB962C8B-B14F-4D97-AF65-F5344CB8AC3E}">
        <p14:creationId xmlns:p14="http://schemas.microsoft.com/office/powerpoint/2010/main" val="2638265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250"/>
                            </p:stCondLst>
                            <p:childTnLst>
                              <p:par>
                                <p:cTn id="2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4" grpId="0" animBg="1"/>
      <p:bldP spid="15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-1522863" y="1247604"/>
            <a:ext cx="10515600" cy="90323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8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ATHÉNY</a:t>
            </a:r>
            <a:endParaRPr lang="cs-CZ" sz="8000" b="1" i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9053" y="3112826"/>
            <a:ext cx="3083313" cy="3069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062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581025" y="851819"/>
            <a:ext cx="10515600" cy="90323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b="1" dirty="0">
                <a:solidFill>
                  <a:schemeClr val="bg1"/>
                </a:solidFill>
                <a:latin typeface="Century Gothic" panose="020B0502020202020204" pitchFamily="34" charset="0"/>
              </a:rPr>
              <a:t>Kde?</a:t>
            </a:r>
            <a:endParaRPr lang="cs-CZ" b="1" i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3" name="Přímá spojnice 2"/>
          <p:cNvCxnSpPr/>
          <p:nvPr/>
        </p:nvCxnSpPr>
        <p:spPr>
          <a:xfrm flipV="1">
            <a:off x="581025" y="1774534"/>
            <a:ext cx="1102995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Obrázek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074" r="29949" b="23994"/>
          <a:stretch/>
        </p:blipFill>
        <p:spPr>
          <a:xfrm>
            <a:off x="682389" y="2075543"/>
            <a:ext cx="8708155" cy="4487520"/>
          </a:xfrm>
          <a:prstGeom prst="rect">
            <a:avLst/>
          </a:prstGeom>
        </p:spPr>
      </p:pic>
      <p:sp>
        <p:nvSpPr>
          <p:cNvPr id="5" name="Ovál 4"/>
          <p:cNvSpPr/>
          <p:nvPr/>
        </p:nvSpPr>
        <p:spPr>
          <a:xfrm>
            <a:off x="5878294" y="3521017"/>
            <a:ext cx="1175657" cy="798286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" name="Přímá spojnice 5"/>
          <p:cNvCxnSpPr/>
          <p:nvPr/>
        </p:nvCxnSpPr>
        <p:spPr>
          <a:xfrm flipH="1">
            <a:off x="7053951" y="2844801"/>
            <a:ext cx="2612565" cy="107678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ovéPole 7"/>
          <p:cNvSpPr txBox="1"/>
          <p:nvPr/>
        </p:nvSpPr>
        <p:spPr>
          <a:xfrm>
            <a:off x="9042201" y="2382261"/>
            <a:ext cx="268420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oblast</a:t>
            </a:r>
          </a:p>
          <a:p>
            <a:pPr algn="ctr"/>
            <a:r>
              <a:rPr lang="cs-CZ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ATTIKA</a:t>
            </a:r>
          </a:p>
        </p:txBody>
      </p:sp>
    </p:spTree>
    <p:extLst>
      <p:ext uri="{BB962C8B-B14F-4D97-AF65-F5344CB8AC3E}">
        <p14:creationId xmlns:p14="http://schemas.microsoft.com/office/powerpoint/2010/main" val="4067324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2408" y="307614"/>
            <a:ext cx="8507185" cy="6242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0378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318</Words>
  <Application>Microsoft Office PowerPoint</Application>
  <PresentationFormat>Širokoúhlá obrazovka</PresentationFormat>
  <Paragraphs>90</Paragraphs>
  <Slides>19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6" baseType="lpstr">
      <vt:lpstr>Arial</vt:lpstr>
      <vt:lpstr>Bookman Old Style</vt:lpstr>
      <vt:lpstr>Calibri</vt:lpstr>
      <vt:lpstr>Calibri Light</vt:lpstr>
      <vt:lpstr>Century Gothic</vt:lpstr>
      <vt:lpstr>Wingdings</vt:lpstr>
      <vt:lpstr>Motiv Office</vt:lpstr>
      <vt:lpstr>Prezentace aplikace PowerPoint</vt:lpstr>
      <vt:lpstr>Historie polis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Historie městských států</dc:title>
  <dc:creator>jana.novakova@gmail.com</dc:creator>
  <cp:lastModifiedBy>Michal Orság</cp:lastModifiedBy>
  <cp:revision>35</cp:revision>
  <dcterms:created xsi:type="dcterms:W3CDTF">2018-03-25T07:15:47Z</dcterms:created>
  <dcterms:modified xsi:type="dcterms:W3CDTF">2021-11-28T10:43:35Z</dcterms:modified>
</cp:coreProperties>
</file>