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60" r:id="rId3"/>
    <p:sldId id="256" r:id="rId4"/>
    <p:sldId id="262" r:id="rId5"/>
    <p:sldId id="263" r:id="rId6"/>
    <p:sldId id="265" r:id="rId7"/>
    <p:sldId id="269" r:id="rId8"/>
    <p:sldId id="268" r:id="rId9"/>
    <p:sldId id="273" r:id="rId10"/>
    <p:sldId id="272" r:id="rId11"/>
    <p:sldId id="271" r:id="rId12"/>
    <p:sldId id="275" r:id="rId13"/>
    <p:sldId id="277" r:id="rId14"/>
    <p:sldId id="280" r:id="rId15"/>
    <p:sldId id="279" r:id="rId16"/>
    <p:sldId id="282" r:id="rId17"/>
    <p:sldId id="283" r:id="rId18"/>
    <p:sldId id="287" r:id="rId19"/>
    <p:sldId id="306" r:id="rId20"/>
    <p:sldId id="285" r:id="rId21"/>
    <p:sldId id="292" r:id="rId22"/>
    <p:sldId id="288" r:id="rId23"/>
    <p:sldId id="289" r:id="rId24"/>
    <p:sldId id="290" r:id="rId25"/>
    <p:sldId id="291" r:id="rId26"/>
    <p:sldId id="294" r:id="rId27"/>
    <p:sldId id="295" r:id="rId28"/>
    <p:sldId id="296" r:id="rId29"/>
    <p:sldId id="299" r:id="rId30"/>
    <p:sldId id="302" r:id="rId31"/>
    <p:sldId id="261" r:id="rId32"/>
    <p:sldId id="264" r:id="rId33"/>
    <p:sldId id="266" r:id="rId34"/>
    <p:sldId id="267" r:id="rId35"/>
    <p:sldId id="270" r:id="rId36"/>
    <p:sldId id="274" r:id="rId37"/>
    <p:sldId id="276" r:id="rId38"/>
    <p:sldId id="278" r:id="rId39"/>
    <p:sldId id="304" r:id="rId40"/>
    <p:sldId id="281" r:id="rId41"/>
    <p:sldId id="286" r:id="rId42"/>
    <p:sldId id="284" r:id="rId43"/>
    <p:sldId id="305" r:id="rId44"/>
    <p:sldId id="307" r:id="rId45"/>
    <p:sldId id="293" r:id="rId46"/>
    <p:sldId id="297" r:id="rId47"/>
    <p:sldId id="298" r:id="rId48"/>
    <p:sldId id="300" r:id="rId49"/>
    <p:sldId id="301" r:id="rId50"/>
    <p:sldId id="303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46DFFAE-EE77-4A98-8A9E-8CB5ED211453}">
          <p14:sldIdLst>
            <p14:sldId id="308"/>
            <p14:sldId id="260"/>
            <p14:sldId id="256"/>
            <p14:sldId id="262"/>
            <p14:sldId id="263"/>
            <p14:sldId id="265"/>
            <p14:sldId id="269"/>
            <p14:sldId id="268"/>
            <p14:sldId id="273"/>
            <p14:sldId id="272"/>
            <p14:sldId id="271"/>
            <p14:sldId id="275"/>
            <p14:sldId id="277"/>
            <p14:sldId id="280"/>
            <p14:sldId id="279"/>
            <p14:sldId id="282"/>
            <p14:sldId id="283"/>
            <p14:sldId id="287"/>
            <p14:sldId id="306"/>
            <p14:sldId id="285"/>
            <p14:sldId id="292"/>
            <p14:sldId id="288"/>
            <p14:sldId id="289"/>
            <p14:sldId id="290"/>
            <p14:sldId id="291"/>
            <p14:sldId id="294"/>
            <p14:sldId id="295"/>
            <p14:sldId id="296"/>
            <p14:sldId id="299"/>
            <p14:sldId id="302"/>
          </p14:sldIdLst>
        </p14:section>
        <p14:section name="Přechod vlevo" id="{CE676320-C573-49BC-9B54-F99F70B1400F}">
          <p14:sldIdLst>
            <p14:sldId id="261"/>
            <p14:sldId id="264"/>
            <p14:sldId id="266"/>
            <p14:sldId id="267"/>
            <p14:sldId id="270"/>
            <p14:sldId id="274"/>
            <p14:sldId id="276"/>
            <p14:sldId id="278"/>
            <p14:sldId id="304"/>
            <p14:sldId id="281"/>
            <p14:sldId id="286"/>
            <p14:sldId id="284"/>
            <p14:sldId id="305"/>
            <p14:sldId id="307"/>
            <p14:sldId id="293"/>
            <p14:sldId id="297"/>
            <p14:sldId id="298"/>
            <p14:sldId id="300"/>
            <p14:sldId id="301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D29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5D12C-9B9D-4E6A-9ED1-7A6C5D660BB4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67189812-AD98-47CE-A9F2-96FAE9F1596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4000" dirty="0">
              <a:latin typeface="Century Gothic" panose="020B0502020202020204" pitchFamily="34" charset="0"/>
            </a:rPr>
            <a:t>1. kdo</a:t>
          </a:r>
        </a:p>
      </dgm:t>
    </dgm:pt>
    <dgm:pt modelId="{252961DD-6D3F-4C87-8CFD-25896966A141}" type="parTrans" cxnId="{85E620BE-8F5A-4404-B525-4F884798993F}">
      <dgm:prSet/>
      <dgm:spPr/>
      <dgm:t>
        <a:bodyPr/>
        <a:lstStyle/>
        <a:p>
          <a:endParaRPr lang="cs-CZ"/>
        </a:p>
      </dgm:t>
    </dgm:pt>
    <dgm:pt modelId="{1578AC68-940F-431D-827F-DC7FDB38A992}" type="sibTrans" cxnId="{85E620BE-8F5A-4404-B525-4F884798993F}">
      <dgm:prSet/>
      <dgm:spPr/>
      <dgm:t>
        <a:bodyPr/>
        <a:lstStyle/>
        <a:p>
          <a:endParaRPr lang="cs-CZ"/>
        </a:p>
      </dgm:t>
    </dgm:pt>
    <dgm:pt modelId="{05B24B3B-0FBC-42F8-AE15-6F793D4B16B0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4000" dirty="0">
              <a:latin typeface="Century Gothic" panose="020B0502020202020204" pitchFamily="34" charset="0"/>
            </a:rPr>
            <a:t>2. co udělá</a:t>
          </a:r>
        </a:p>
      </dgm:t>
    </dgm:pt>
    <dgm:pt modelId="{F058B024-7B7F-48C4-BFE2-4918414E5942}" type="parTrans" cxnId="{00B5115A-3AAD-4B39-9F37-24274E7DCCCD}">
      <dgm:prSet/>
      <dgm:spPr/>
      <dgm:t>
        <a:bodyPr/>
        <a:lstStyle/>
        <a:p>
          <a:endParaRPr lang="cs-CZ"/>
        </a:p>
      </dgm:t>
    </dgm:pt>
    <dgm:pt modelId="{A01F8C3C-8C2B-44DB-99B4-7A902541869F}" type="sibTrans" cxnId="{00B5115A-3AAD-4B39-9F37-24274E7DCCCD}">
      <dgm:prSet/>
      <dgm:spPr/>
      <dgm:t>
        <a:bodyPr/>
        <a:lstStyle/>
        <a:p>
          <a:endParaRPr lang="cs-CZ"/>
        </a:p>
      </dgm:t>
    </dgm:pt>
    <dgm:pt modelId="{8C799699-8385-4D12-A4AA-CCBFF88AC80D}">
      <dgm:prSet phldrT="[Text]"/>
      <dgm:spPr/>
      <dgm:t>
        <a:bodyPr/>
        <a:lstStyle/>
        <a:p>
          <a:r>
            <a:rPr lang="cs-CZ" dirty="0">
              <a:latin typeface="Century Gothic" panose="020B0502020202020204" pitchFamily="34" charset="0"/>
            </a:rPr>
            <a:t>vysvětlí  </a:t>
          </a:r>
        </a:p>
      </dgm:t>
    </dgm:pt>
    <dgm:pt modelId="{F105D041-4932-47EB-89E4-C473DFAF8771}" type="parTrans" cxnId="{1796E445-80A1-467B-A157-BD33BDB86229}">
      <dgm:prSet/>
      <dgm:spPr/>
      <dgm:t>
        <a:bodyPr/>
        <a:lstStyle/>
        <a:p>
          <a:endParaRPr lang="cs-CZ"/>
        </a:p>
      </dgm:t>
    </dgm:pt>
    <dgm:pt modelId="{EB1A6446-5C68-4223-B65C-3A54B94AA020}" type="sibTrans" cxnId="{1796E445-80A1-467B-A157-BD33BDB86229}">
      <dgm:prSet/>
      <dgm:spPr/>
      <dgm:t>
        <a:bodyPr/>
        <a:lstStyle/>
        <a:p>
          <a:endParaRPr lang="cs-CZ"/>
        </a:p>
      </dgm:t>
    </dgm:pt>
    <dgm:pt modelId="{3B71A5CB-82A4-4623-B200-43212E06B407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4000" dirty="0">
              <a:latin typeface="Century Gothic" panose="020B0502020202020204" pitchFamily="34" charset="0"/>
            </a:rPr>
            <a:t>3. na čem  </a:t>
          </a:r>
        </a:p>
      </dgm:t>
    </dgm:pt>
    <dgm:pt modelId="{F842373D-3389-4328-B1F6-C4860A2670CE}" type="parTrans" cxnId="{23F9FE6F-64F5-4D72-A48B-2A660E744C37}">
      <dgm:prSet/>
      <dgm:spPr/>
      <dgm:t>
        <a:bodyPr/>
        <a:lstStyle/>
        <a:p>
          <a:endParaRPr lang="cs-CZ"/>
        </a:p>
      </dgm:t>
    </dgm:pt>
    <dgm:pt modelId="{C3713E9F-22E3-4058-BBDA-AAE0EF7F03C2}" type="sibTrans" cxnId="{23F9FE6F-64F5-4D72-A48B-2A660E744C37}">
      <dgm:prSet/>
      <dgm:spPr/>
      <dgm:t>
        <a:bodyPr/>
        <a:lstStyle/>
        <a:p>
          <a:endParaRPr lang="cs-CZ"/>
        </a:p>
      </dgm:t>
    </dgm:pt>
    <dgm:pt modelId="{907048DE-1346-4375-AD3E-4002C98AF90B}">
      <dgm:prSet phldrT="[Text]"/>
      <dgm:spPr/>
      <dgm:t>
        <a:bodyPr/>
        <a:lstStyle/>
        <a:p>
          <a:r>
            <a:rPr lang="cs-CZ" dirty="0">
              <a:latin typeface="Century Gothic" panose="020B0502020202020204" pitchFamily="34" charset="0"/>
            </a:rPr>
            <a:t>pojem osvícenství</a:t>
          </a:r>
        </a:p>
      </dgm:t>
    </dgm:pt>
    <dgm:pt modelId="{3DFC8B81-C16A-4B91-822E-3E19AD8AD17D}" type="parTrans" cxnId="{17763A1F-480C-4029-88E4-2A844B59E861}">
      <dgm:prSet/>
      <dgm:spPr/>
      <dgm:t>
        <a:bodyPr/>
        <a:lstStyle/>
        <a:p>
          <a:endParaRPr lang="cs-CZ"/>
        </a:p>
      </dgm:t>
    </dgm:pt>
    <dgm:pt modelId="{5F6F28EE-9D63-4A88-8801-84FB686EB0B5}" type="sibTrans" cxnId="{17763A1F-480C-4029-88E4-2A844B59E861}">
      <dgm:prSet/>
      <dgm:spPr/>
      <dgm:t>
        <a:bodyPr/>
        <a:lstStyle/>
        <a:p>
          <a:endParaRPr lang="cs-CZ"/>
        </a:p>
      </dgm:t>
    </dgm:pt>
    <dgm:pt modelId="{92E5F834-BAF6-440D-8203-E409C1950377}">
      <dgm:prSet phldrT="[Text]"/>
      <dgm:spPr/>
      <dgm:t>
        <a:bodyPr/>
        <a:lstStyle/>
        <a:p>
          <a:r>
            <a:rPr lang="cs-CZ" dirty="0">
              <a:latin typeface="Century Gothic" panose="020B0502020202020204" pitchFamily="34" charset="0"/>
            </a:rPr>
            <a:t>Žák  </a:t>
          </a:r>
        </a:p>
      </dgm:t>
    </dgm:pt>
    <dgm:pt modelId="{840AA775-F648-413A-BA84-13178D879662}" type="sibTrans" cxnId="{849C6B60-7530-464D-B0EC-9C3D8070EB15}">
      <dgm:prSet/>
      <dgm:spPr/>
      <dgm:t>
        <a:bodyPr/>
        <a:lstStyle/>
        <a:p>
          <a:endParaRPr lang="cs-CZ"/>
        </a:p>
      </dgm:t>
    </dgm:pt>
    <dgm:pt modelId="{E79C9478-055D-4865-85F7-AADD43C8E2C3}" type="parTrans" cxnId="{849C6B60-7530-464D-B0EC-9C3D8070EB15}">
      <dgm:prSet/>
      <dgm:spPr/>
      <dgm:t>
        <a:bodyPr/>
        <a:lstStyle/>
        <a:p>
          <a:endParaRPr lang="cs-CZ"/>
        </a:p>
      </dgm:t>
    </dgm:pt>
    <dgm:pt modelId="{76F36F6E-8FCA-470E-B352-6B50FBE8B481}" type="pres">
      <dgm:prSet presAssocID="{E3E5D12C-9B9D-4E6A-9ED1-7A6C5D660BB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F89167-10A7-4ACE-8EB9-4E0837C8B564}" type="pres">
      <dgm:prSet presAssocID="{67189812-AD98-47CE-A9F2-96FAE9F15964}" presName="root" presStyleCnt="0"/>
      <dgm:spPr/>
    </dgm:pt>
    <dgm:pt modelId="{A39C06A7-43B2-4E12-9BD0-ADF084BA03D5}" type="pres">
      <dgm:prSet presAssocID="{67189812-AD98-47CE-A9F2-96FAE9F15964}" presName="rootComposite" presStyleCnt="0"/>
      <dgm:spPr/>
    </dgm:pt>
    <dgm:pt modelId="{217B49C6-E811-454A-8105-FD0151BC513C}" type="pres">
      <dgm:prSet presAssocID="{67189812-AD98-47CE-A9F2-96FAE9F15964}" presName="rootText" presStyleLbl="node1" presStyleIdx="0" presStyleCnt="3"/>
      <dgm:spPr/>
    </dgm:pt>
    <dgm:pt modelId="{EC9EED64-B09A-48C3-85B4-C8B89B542117}" type="pres">
      <dgm:prSet presAssocID="{67189812-AD98-47CE-A9F2-96FAE9F15964}" presName="rootConnector" presStyleLbl="node1" presStyleIdx="0" presStyleCnt="3"/>
      <dgm:spPr/>
    </dgm:pt>
    <dgm:pt modelId="{7E1D937D-660C-42F4-98F5-E11899D44887}" type="pres">
      <dgm:prSet presAssocID="{67189812-AD98-47CE-A9F2-96FAE9F15964}" presName="childShape" presStyleCnt="0"/>
      <dgm:spPr/>
    </dgm:pt>
    <dgm:pt modelId="{4463413A-067B-4E73-8539-CA09D97FD777}" type="pres">
      <dgm:prSet presAssocID="{E79C9478-055D-4865-85F7-AADD43C8E2C3}" presName="Name13" presStyleLbl="parChTrans1D2" presStyleIdx="0" presStyleCnt="3"/>
      <dgm:spPr/>
    </dgm:pt>
    <dgm:pt modelId="{FF3800FE-EA4B-444A-9789-55371B175493}" type="pres">
      <dgm:prSet presAssocID="{92E5F834-BAF6-440D-8203-E409C1950377}" presName="childText" presStyleLbl="bgAcc1" presStyleIdx="0" presStyleCnt="3">
        <dgm:presLayoutVars>
          <dgm:bulletEnabled val="1"/>
        </dgm:presLayoutVars>
      </dgm:prSet>
      <dgm:spPr/>
    </dgm:pt>
    <dgm:pt modelId="{78D07644-B900-4513-AE6E-5279E56589FA}" type="pres">
      <dgm:prSet presAssocID="{05B24B3B-0FBC-42F8-AE15-6F793D4B16B0}" presName="root" presStyleCnt="0"/>
      <dgm:spPr/>
    </dgm:pt>
    <dgm:pt modelId="{FF087D54-246E-4116-B7F5-834B7FFD4B1F}" type="pres">
      <dgm:prSet presAssocID="{05B24B3B-0FBC-42F8-AE15-6F793D4B16B0}" presName="rootComposite" presStyleCnt="0"/>
      <dgm:spPr/>
    </dgm:pt>
    <dgm:pt modelId="{60C6DF5E-1659-42EE-88D0-8208D6A89BF5}" type="pres">
      <dgm:prSet presAssocID="{05B24B3B-0FBC-42F8-AE15-6F793D4B16B0}" presName="rootText" presStyleLbl="node1" presStyleIdx="1" presStyleCnt="3"/>
      <dgm:spPr/>
    </dgm:pt>
    <dgm:pt modelId="{0A6576A3-E66C-4D6C-9A13-82075ECBD7C8}" type="pres">
      <dgm:prSet presAssocID="{05B24B3B-0FBC-42F8-AE15-6F793D4B16B0}" presName="rootConnector" presStyleLbl="node1" presStyleIdx="1" presStyleCnt="3"/>
      <dgm:spPr/>
    </dgm:pt>
    <dgm:pt modelId="{E4883DE7-BBBC-421D-A94A-F2072AEA5B9F}" type="pres">
      <dgm:prSet presAssocID="{05B24B3B-0FBC-42F8-AE15-6F793D4B16B0}" presName="childShape" presStyleCnt="0"/>
      <dgm:spPr/>
    </dgm:pt>
    <dgm:pt modelId="{FD731ACE-ACAC-41C0-B2ED-32AD68DCBAB2}" type="pres">
      <dgm:prSet presAssocID="{F105D041-4932-47EB-89E4-C473DFAF8771}" presName="Name13" presStyleLbl="parChTrans1D2" presStyleIdx="1" presStyleCnt="3"/>
      <dgm:spPr/>
    </dgm:pt>
    <dgm:pt modelId="{2EBF65EF-3762-4A14-B517-06EDDC1F9F08}" type="pres">
      <dgm:prSet presAssocID="{8C799699-8385-4D12-A4AA-CCBFF88AC80D}" presName="childText" presStyleLbl="bgAcc1" presStyleIdx="1" presStyleCnt="3">
        <dgm:presLayoutVars>
          <dgm:bulletEnabled val="1"/>
        </dgm:presLayoutVars>
      </dgm:prSet>
      <dgm:spPr/>
    </dgm:pt>
    <dgm:pt modelId="{45EC36E9-7093-488C-8AC9-97D3E096BD89}" type="pres">
      <dgm:prSet presAssocID="{3B71A5CB-82A4-4623-B200-43212E06B407}" presName="root" presStyleCnt="0"/>
      <dgm:spPr/>
    </dgm:pt>
    <dgm:pt modelId="{E4409CAE-EA35-457C-8D97-C5A752D5DC1F}" type="pres">
      <dgm:prSet presAssocID="{3B71A5CB-82A4-4623-B200-43212E06B407}" presName="rootComposite" presStyleCnt="0"/>
      <dgm:spPr/>
    </dgm:pt>
    <dgm:pt modelId="{5F2ADAFC-43EA-45E1-837B-B990E2459CE2}" type="pres">
      <dgm:prSet presAssocID="{3B71A5CB-82A4-4623-B200-43212E06B407}" presName="rootText" presStyleLbl="node1" presStyleIdx="2" presStyleCnt="3"/>
      <dgm:spPr/>
    </dgm:pt>
    <dgm:pt modelId="{0C073017-374D-4537-BD90-03CD65442CEC}" type="pres">
      <dgm:prSet presAssocID="{3B71A5CB-82A4-4623-B200-43212E06B407}" presName="rootConnector" presStyleLbl="node1" presStyleIdx="2" presStyleCnt="3"/>
      <dgm:spPr/>
    </dgm:pt>
    <dgm:pt modelId="{528FB720-6B59-4672-9FC5-D9097F8F4013}" type="pres">
      <dgm:prSet presAssocID="{3B71A5CB-82A4-4623-B200-43212E06B407}" presName="childShape" presStyleCnt="0"/>
      <dgm:spPr/>
    </dgm:pt>
    <dgm:pt modelId="{5769049E-9D0D-429C-8AEB-841678BD561E}" type="pres">
      <dgm:prSet presAssocID="{3DFC8B81-C16A-4B91-822E-3E19AD8AD17D}" presName="Name13" presStyleLbl="parChTrans1D2" presStyleIdx="2" presStyleCnt="3"/>
      <dgm:spPr/>
    </dgm:pt>
    <dgm:pt modelId="{34AE505B-1C2F-4B2A-9432-E102437E3237}" type="pres">
      <dgm:prSet presAssocID="{907048DE-1346-4375-AD3E-4002C98AF90B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17763A1F-480C-4029-88E4-2A844B59E861}" srcId="{3B71A5CB-82A4-4623-B200-43212E06B407}" destId="{907048DE-1346-4375-AD3E-4002C98AF90B}" srcOrd="0" destOrd="0" parTransId="{3DFC8B81-C16A-4B91-822E-3E19AD8AD17D}" sibTransId="{5F6F28EE-9D63-4A88-8801-84FB686EB0B5}"/>
    <dgm:cxn modelId="{74EC2C24-025B-4A37-AF36-95A02D1C45E5}" type="presOf" srcId="{92E5F834-BAF6-440D-8203-E409C1950377}" destId="{FF3800FE-EA4B-444A-9789-55371B175493}" srcOrd="0" destOrd="0" presId="urn:microsoft.com/office/officeart/2005/8/layout/hierarchy3"/>
    <dgm:cxn modelId="{8D9C3C38-8F1D-497A-890E-C01B85329627}" type="presOf" srcId="{67189812-AD98-47CE-A9F2-96FAE9F15964}" destId="{217B49C6-E811-454A-8105-FD0151BC513C}" srcOrd="0" destOrd="0" presId="urn:microsoft.com/office/officeart/2005/8/layout/hierarchy3"/>
    <dgm:cxn modelId="{7E7F5B3A-9B8E-4C31-9F6F-FF403BEA9724}" type="presOf" srcId="{E79C9478-055D-4865-85F7-AADD43C8E2C3}" destId="{4463413A-067B-4E73-8539-CA09D97FD777}" srcOrd="0" destOrd="0" presId="urn:microsoft.com/office/officeart/2005/8/layout/hierarchy3"/>
    <dgm:cxn modelId="{849C6B60-7530-464D-B0EC-9C3D8070EB15}" srcId="{67189812-AD98-47CE-A9F2-96FAE9F15964}" destId="{92E5F834-BAF6-440D-8203-E409C1950377}" srcOrd="0" destOrd="0" parTransId="{E79C9478-055D-4865-85F7-AADD43C8E2C3}" sibTransId="{840AA775-F648-413A-BA84-13178D879662}"/>
    <dgm:cxn modelId="{1796E445-80A1-467B-A157-BD33BDB86229}" srcId="{05B24B3B-0FBC-42F8-AE15-6F793D4B16B0}" destId="{8C799699-8385-4D12-A4AA-CCBFF88AC80D}" srcOrd="0" destOrd="0" parTransId="{F105D041-4932-47EB-89E4-C473DFAF8771}" sibTransId="{EB1A6446-5C68-4223-B65C-3A54B94AA020}"/>
    <dgm:cxn modelId="{B1F20D47-4E93-4CDE-9456-02951063567B}" type="presOf" srcId="{3B71A5CB-82A4-4623-B200-43212E06B407}" destId="{5F2ADAFC-43EA-45E1-837B-B990E2459CE2}" srcOrd="0" destOrd="0" presId="urn:microsoft.com/office/officeart/2005/8/layout/hierarchy3"/>
    <dgm:cxn modelId="{4D4B734A-B1CF-4943-820B-649B846E46F7}" type="presOf" srcId="{E3E5D12C-9B9D-4E6A-9ED1-7A6C5D660BB4}" destId="{76F36F6E-8FCA-470E-B352-6B50FBE8B481}" srcOrd="0" destOrd="0" presId="urn:microsoft.com/office/officeart/2005/8/layout/hierarchy3"/>
    <dgm:cxn modelId="{23F9FE6F-64F5-4D72-A48B-2A660E744C37}" srcId="{E3E5D12C-9B9D-4E6A-9ED1-7A6C5D660BB4}" destId="{3B71A5CB-82A4-4623-B200-43212E06B407}" srcOrd="2" destOrd="0" parTransId="{F842373D-3389-4328-B1F6-C4860A2670CE}" sibTransId="{C3713E9F-22E3-4058-BBDA-AAE0EF7F03C2}"/>
    <dgm:cxn modelId="{50B2FA57-899E-40CD-8ED1-60CCE012FC9D}" type="presOf" srcId="{67189812-AD98-47CE-A9F2-96FAE9F15964}" destId="{EC9EED64-B09A-48C3-85B4-C8B89B542117}" srcOrd="1" destOrd="0" presId="urn:microsoft.com/office/officeart/2005/8/layout/hierarchy3"/>
    <dgm:cxn modelId="{00B5115A-3AAD-4B39-9F37-24274E7DCCCD}" srcId="{E3E5D12C-9B9D-4E6A-9ED1-7A6C5D660BB4}" destId="{05B24B3B-0FBC-42F8-AE15-6F793D4B16B0}" srcOrd="1" destOrd="0" parTransId="{F058B024-7B7F-48C4-BFE2-4918414E5942}" sibTransId="{A01F8C3C-8C2B-44DB-99B4-7A902541869F}"/>
    <dgm:cxn modelId="{85254FAB-4937-4D51-9F4B-217AD4AAF7AB}" type="presOf" srcId="{3B71A5CB-82A4-4623-B200-43212E06B407}" destId="{0C073017-374D-4537-BD90-03CD65442CEC}" srcOrd="1" destOrd="0" presId="urn:microsoft.com/office/officeart/2005/8/layout/hierarchy3"/>
    <dgm:cxn modelId="{31C567BD-4DCB-4465-9358-0E3AE95970B3}" type="presOf" srcId="{8C799699-8385-4D12-A4AA-CCBFF88AC80D}" destId="{2EBF65EF-3762-4A14-B517-06EDDC1F9F08}" srcOrd="0" destOrd="0" presId="urn:microsoft.com/office/officeart/2005/8/layout/hierarchy3"/>
    <dgm:cxn modelId="{85E620BE-8F5A-4404-B525-4F884798993F}" srcId="{E3E5D12C-9B9D-4E6A-9ED1-7A6C5D660BB4}" destId="{67189812-AD98-47CE-A9F2-96FAE9F15964}" srcOrd="0" destOrd="0" parTransId="{252961DD-6D3F-4C87-8CFD-25896966A141}" sibTransId="{1578AC68-940F-431D-827F-DC7FDB38A992}"/>
    <dgm:cxn modelId="{214975CC-3092-4C70-B35C-1AFC1A03DB65}" type="presOf" srcId="{05B24B3B-0FBC-42F8-AE15-6F793D4B16B0}" destId="{60C6DF5E-1659-42EE-88D0-8208D6A89BF5}" srcOrd="0" destOrd="0" presId="urn:microsoft.com/office/officeart/2005/8/layout/hierarchy3"/>
    <dgm:cxn modelId="{DAE438D6-D4A4-447E-A4D4-B5ADC0C80426}" type="presOf" srcId="{907048DE-1346-4375-AD3E-4002C98AF90B}" destId="{34AE505B-1C2F-4B2A-9432-E102437E3237}" srcOrd="0" destOrd="0" presId="urn:microsoft.com/office/officeart/2005/8/layout/hierarchy3"/>
    <dgm:cxn modelId="{469B1FD8-FF29-4E23-B6C5-FDC75A2DBB59}" type="presOf" srcId="{05B24B3B-0FBC-42F8-AE15-6F793D4B16B0}" destId="{0A6576A3-E66C-4D6C-9A13-82075ECBD7C8}" srcOrd="1" destOrd="0" presId="urn:microsoft.com/office/officeart/2005/8/layout/hierarchy3"/>
    <dgm:cxn modelId="{8FCD55EC-665C-46EB-BF47-F16F8AD02B24}" type="presOf" srcId="{3DFC8B81-C16A-4B91-822E-3E19AD8AD17D}" destId="{5769049E-9D0D-429C-8AEB-841678BD561E}" srcOrd="0" destOrd="0" presId="urn:microsoft.com/office/officeart/2005/8/layout/hierarchy3"/>
    <dgm:cxn modelId="{D973E8F2-2705-4C3D-AE4C-800F62E1B70C}" type="presOf" srcId="{F105D041-4932-47EB-89E4-C473DFAF8771}" destId="{FD731ACE-ACAC-41C0-B2ED-32AD68DCBAB2}" srcOrd="0" destOrd="0" presId="urn:microsoft.com/office/officeart/2005/8/layout/hierarchy3"/>
    <dgm:cxn modelId="{2C066E87-9649-4C14-83B3-D90FBD28FDD9}" type="presParOf" srcId="{76F36F6E-8FCA-470E-B352-6B50FBE8B481}" destId="{CFF89167-10A7-4ACE-8EB9-4E0837C8B564}" srcOrd="0" destOrd="0" presId="urn:microsoft.com/office/officeart/2005/8/layout/hierarchy3"/>
    <dgm:cxn modelId="{8F5632CD-E409-4A57-9AF5-B3323D7CF81E}" type="presParOf" srcId="{CFF89167-10A7-4ACE-8EB9-4E0837C8B564}" destId="{A39C06A7-43B2-4E12-9BD0-ADF084BA03D5}" srcOrd="0" destOrd="0" presId="urn:microsoft.com/office/officeart/2005/8/layout/hierarchy3"/>
    <dgm:cxn modelId="{836E6814-9B1F-4B08-8C59-C1FBF6B82B11}" type="presParOf" srcId="{A39C06A7-43B2-4E12-9BD0-ADF084BA03D5}" destId="{217B49C6-E811-454A-8105-FD0151BC513C}" srcOrd="0" destOrd="0" presId="urn:microsoft.com/office/officeart/2005/8/layout/hierarchy3"/>
    <dgm:cxn modelId="{5E172080-87DD-41F3-9288-0E7D2020AE30}" type="presParOf" srcId="{A39C06A7-43B2-4E12-9BD0-ADF084BA03D5}" destId="{EC9EED64-B09A-48C3-85B4-C8B89B542117}" srcOrd="1" destOrd="0" presId="urn:microsoft.com/office/officeart/2005/8/layout/hierarchy3"/>
    <dgm:cxn modelId="{0FA281E2-F985-4021-8F65-CA4CCB069BD1}" type="presParOf" srcId="{CFF89167-10A7-4ACE-8EB9-4E0837C8B564}" destId="{7E1D937D-660C-42F4-98F5-E11899D44887}" srcOrd="1" destOrd="0" presId="urn:microsoft.com/office/officeart/2005/8/layout/hierarchy3"/>
    <dgm:cxn modelId="{1C8CFA70-5C87-4139-9E45-B41B639C851A}" type="presParOf" srcId="{7E1D937D-660C-42F4-98F5-E11899D44887}" destId="{4463413A-067B-4E73-8539-CA09D97FD777}" srcOrd="0" destOrd="0" presId="urn:microsoft.com/office/officeart/2005/8/layout/hierarchy3"/>
    <dgm:cxn modelId="{15339AD4-3EA8-4570-A49A-93D7D6A40322}" type="presParOf" srcId="{7E1D937D-660C-42F4-98F5-E11899D44887}" destId="{FF3800FE-EA4B-444A-9789-55371B175493}" srcOrd="1" destOrd="0" presId="urn:microsoft.com/office/officeart/2005/8/layout/hierarchy3"/>
    <dgm:cxn modelId="{685F0A52-EE40-49D8-B05A-E00841FD1BAD}" type="presParOf" srcId="{76F36F6E-8FCA-470E-B352-6B50FBE8B481}" destId="{78D07644-B900-4513-AE6E-5279E56589FA}" srcOrd="1" destOrd="0" presId="urn:microsoft.com/office/officeart/2005/8/layout/hierarchy3"/>
    <dgm:cxn modelId="{B947B509-E3D3-4725-BA86-29E47480460C}" type="presParOf" srcId="{78D07644-B900-4513-AE6E-5279E56589FA}" destId="{FF087D54-246E-4116-B7F5-834B7FFD4B1F}" srcOrd="0" destOrd="0" presId="urn:microsoft.com/office/officeart/2005/8/layout/hierarchy3"/>
    <dgm:cxn modelId="{7171CF4C-601B-4725-9E24-759C422015C6}" type="presParOf" srcId="{FF087D54-246E-4116-B7F5-834B7FFD4B1F}" destId="{60C6DF5E-1659-42EE-88D0-8208D6A89BF5}" srcOrd="0" destOrd="0" presId="urn:microsoft.com/office/officeart/2005/8/layout/hierarchy3"/>
    <dgm:cxn modelId="{5A0C9A5E-881B-4BCD-898C-D269823278D2}" type="presParOf" srcId="{FF087D54-246E-4116-B7F5-834B7FFD4B1F}" destId="{0A6576A3-E66C-4D6C-9A13-82075ECBD7C8}" srcOrd="1" destOrd="0" presId="urn:microsoft.com/office/officeart/2005/8/layout/hierarchy3"/>
    <dgm:cxn modelId="{285FC6CF-B859-42FB-94AE-AC09165242CA}" type="presParOf" srcId="{78D07644-B900-4513-AE6E-5279E56589FA}" destId="{E4883DE7-BBBC-421D-A94A-F2072AEA5B9F}" srcOrd="1" destOrd="0" presId="urn:microsoft.com/office/officeart/2005/8/layout/hierarchy3"/>
    <dgm:cxn modelId="{CCBB400B-F55A-4D99-A5D8-81066D1BB970}" type="presParOf" srcId="{E4883DE7-BBBC-421D-A94A-F2072AEA5B9F}" destId="{FD731ACE-ACAC-41C0-B2ED-32AD68DCBAB2}" srcOrd="0" destOrd="0" presId="urn:microsoft.com/office/officeart/2005/8/layout/hierarchy3"/>
    <dgm:cxn modelId="{0E72D6A6-199E-4E1A-BCE4-5943FEE485CD}" type="presParOf" srcId="{E4883DE7-BBBC-421D-A94A-F2072AEA5B9F}" destId="{2EBF65EF-3762-4A14-B517-06EDDC1F9F08}" srcOrd="1" destOrd="0" presId="urn:microsoft.com/office/officeart/2005/8/layout/hierarchy3"/>
    <dgm:cxn modelId="{F2A9DBA6-75BA-456C-B171-609A672E3BF2}" type="presParOf" srcId="{76F36F6E-8FCA-470E-B352-6B50FBE8B481}" destId="{45EC36E9-7093-488C-8AC9-97D3E096BD89}" srcOrd="2" destOrd="0" presId="urn:microsoft.com/office/officeart/2005/8/layout/hierarchy3"/>
    <dgm:cxn modelId="{51E00330-9D08-4922-92A0-39F1EEE056C2}" type="presParOf" srcId="{45EC36E9-7093-488C-8AC9-97D3E096BD89}" destId="{E4409CAE-EA35-457C-8D97-C5A752D5DC1F}" srcOrd="0" destOrd="0" presId="urn:microsoft.com/office/officeart/2005/8/layout/hierarchy3"/>
    <dgm:cxn modelId="{7E8673E9-E129-45A0-9EEB-F1180AF60346}" type="presParOf" srcId="{E4409CAE-EA35-457C-8D97-C5A752D5DC1F}" destId="{5F2ADAFC-43EA-45E1-837B-B990E2459CE2}" srcOrd="0" destOrd="0" presId="urn:microsoft.com/office/officeart/2005/8/layout/hierarchy3"/>
    <dgm:cxn modelId="{30143076-74E4-41A8-A778-9428D1E92BE2}" type="presParOf" srcId="{E4409CAE-EA35-457C-8D97-C5A752D5DC1F}" destId="{0C073017-374D-4537-BD90-03CD65442CEC}" srcOrd="1" destOrd="0" presId="urn:microsoft.com/office/officeart/2005/8/layout/hierarchy3"/>
    <dgm:cxn modelId="{88DBBD81-3FF4-4778-860E-145C2538A302}" type="presParOf" srcId="{45EC36E9-7093-488C-8AC9-97D3E096BD89}" destId="{528FB720-6B59-4672-9FC5-D9097F8F4013}" srcOrd="1" destOrd="0" presId="urn:microsoft.com/office/officeart/2005/8/layout/hierarchy3"/>
    <dgm:cxn modelId="{07F6D9B5-4016-482E-A8AD-9AE527DE7CB7}" type="presParOf" srcId="{528FB720-6B59-4672-9FC5-D9097F8F4013}" destId="{5769049E-9D0D-429C-8AEB-841678BD561E}" srcOrd="0" destOrd="0" presId="urn:microsoft.com/office/officeart/2005/8/layout/hierarchy3"/>
    <dgm:cxn modelId="{E722774F-E0A4-4521-995E-2C182F4FD445}" type="presParOf" srcId="{528FB720-6B59-4672-9FC5-D9097F8F4013}" destId="{34AE505B-1C2F-4B2A-9432-E102437E323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5D12C-9B9D-4E6A-9ED1-7A6C5D660BB4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67189812-AD98-47CE-A9F2-96FAE9F1596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4000" dirty="0">
              <a:latin typeface="Century Gothic" panose="020B0502020202020204" pitchFamily="34" charset="0"/>
            </a:rPr>
            <a:t>1. kdo</a:t>
          </a:r>
        </a:p>
      </dgm:t>
    </dgm:pt>
    <dgm:pt modelId="{252961DD-6D3F-4C87-8CFD-25896966A141}" type="parTrans" cxnId="{85E620BE-8F5A-4404-B525-4F884798993F}">
      <dgm:prSet/>
      <dgm:spPr/>
      <dgm:t>
        <a:bodyPr/>
        <a:lstStyle/>
        <a:p>
          <a:endParaRPr lang="cs-CZ"/>
        </a:p>
      </dgm:t>
    </dgm:pt>
    <dgm:pt modelId="{1578AC68-940F-431D-827F-DC7FDB38A992}" type="sibTrans" cxnId="{85E620BE-8F5A-4404-B525-4F884798993F}">
      <dgm:prSet/>
      <dgm:spPr/>
      <dgm:t>
        <a:bodyPr/>
        <a:lstStyle/>
        <a:p>
          <a:endParaRPr lang="cs-CZ"/>
        </a:p>
      </dgm:t>
    </dgm:pt>
    <dgm:pt modelId="{05B24B3B-0FBC-42F8-AE15-6F793D4B16B0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4000" dirty="0">
              <a:latin typeface="Century Gothic" panose="020B0502020202020204" pitchFamily="34" charset="0"/>
            </a:rPr>
            <a:t>2. co udělá</a:t>
          </a:r>
        </a:p>
      </dgm:t>
    </dgm:pt>
    <dgm:pt modelId="{F058B024-7B7F-48C4-BFE2-4918414E5942}" type="parTrans" cxnId="{00B5115A-3AAD-4B39-9F37-24274E7DCCCD}">
      <dgm:prSet/>
      <dgm:spPr/>
      <dgm:t>
        <a:bodyPr/>
        <a:lstStyle/>
        <a:p>
          <a:endParaRPr lang="cs-CZ"/>
        </a:p>
      </dgm:t>
    </dgm:pt>
    <dgm:pt modelId="{A01F8C3C-8C2B-44DB-99B4-7A902541869F}" type="sibTrans" cxnId="{00B5115A-3AAD-4B39-9F37-24274E7DCCCD}">
      <dgm:prSet/>
      <dgm:spPr/>
      <dgm:t>
        <a:bodyPr/>
        <a:lstStyle/>
        <a:p>
          <a:endParaRPr lang="cs-CZ"/>
        </a:p>
      </dgm:t>
    </dgm:pt>
    <dgm:pt modelId="{8C799699-8385-4D12-A4AA-CCBFF88AC80D}">
      <dgm:prSet phldrT="[Text]"/>
      <dgm:spPr/>
      <dgm:t>
        <a:bodyPr/>
        <a:lstStyle/>
        <a:p>
          <a:r>
            <a:rPr lang="cs-CZ" dirty="0">
              <a:latin typeface="Century Gothic" panose="020B0502020202020204" pitchFamily="34" charset="0"/>
            </a:rPr>
            <a:t>vysvětlí  </a:t>
          </a:r>
        </a:p>
      </dgm:t>
    </dgm:pt>
    <dgm:pt modelId="{F105D041-4932-47EB-89E4-C473DFAF8771}" type="parTrans" cxnId="{1796E445-80A1-467B-A157-BD33BDB86229}">
      <dgm:prSet/>
      <dgm:spPr/>
      <dgm:t>
        <a:bodyPr/>
        <a:lstStyle/>
        <a:p>
          <a:endParaRPr lang="cs-CZ"/>
        </a:p>
      </dgm:t>
    </dgm:pt>
    <dgm:pt modelId="{EB1A6446-5C68-4223-B65C-3A54B94AA020}" type="sibTrans" cxnId="{1796E445-80A1-467B-A157-BD33BDB86229}">
      <dgm:prSet/>
      <dgm:spPr/>
      <dgm:t>
        <a:bodyPr/>
        <a:lstStyle/>
        <a:p>
          <a:endParaRPr lang="cs-CZ"/>
        </a:p>
      </dgm:t>
    </dgm:pt>
    <dgm:pt modelId="{3B71A5CB-82A4-4623-B200-43212E06B407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4000" dirty="0">
              <a:latin typeface="Century Gothic" panose="020B0502020202020204" pitchFamily="34" charset="0"/>
            </a:rPr>
            <a:t>3. na čem  </a:t>
          </a:r>
        </a:p>
      </dgm:t>
    </dgm:pt>
    <dgm:pt modelId="{F842373D-3389-4328-B1F6-C4860A2670CE}" type="parTrans" cxnId="{23F9FE6F-64F5-4D72-A48B-2A660E744C37}">
      <dgm:prSet/>
      <dgm:spPr/>
      <dgm:t>
        <a:bodyPr/>
        <a:lstStyle/>
        <a:p>
          <a:endParaRPr lang="cs-CZ"/>
        </a:p>
      </dgm:t>
    </dgm:pt>
    <dgm:pt modelId="{C3713E9F-22E3-4058-BBDA-AAE0EF7F03C2}" type="sibTrans" cxnId="{23F9FE6F-64F5-4D72-A48B-2A660E744C37}">
      <dgm:prSet/>
      <dgm:spPr/>
      <dgm:t>
        <a:bodyPr/>
        <a:lstStyle/>
        <a:p>
          <a:endParaRPr lang="cs-CZ"/>
        </a:p>
      </dgm:t>
    </dgm:pt>
    <dgm:pt modelId="{907048DE-1346-4375-AD3E-4002C98AF90B}">
      <dgm:prSet phldrT="[Text]"/>
      <dgm:spPr/>
      <dgm:t>
        <a:bodyPr/>
        <a:lstStyle/>
        <a:p>
          <a:r>
            <a:rPr lang="cs-CZ" dirty="0">
              <a:latin typeface="Century Gothic" panose="020B0502020202020204" pitchFamily="34" charset="0"/>
            </a:rPr>
            <a:t>pojem osvícenství</a:t>
          </a:r>
        </a:p>
      </dgm:t>
    </dgm:pt>
    <dgm:pt modelId="{3DFC8B81-C16A-4B91-822E-3E19AD8AD17D}" type="parTrans" cxnId="{17763A1F-480C-4029-88E4-2A844B59E861}">
      <dgm:prSet/>
      <dgm:spPr/>
      <dgm:t>
        <a:bodyPr/>
        <a:lstStyle/>
        <a:p>
          <a:endParaRPr lang="cs-CZ"/>
        </a:p>
      </dgm:t>
    </dgm:pt>
    <dgm:pt modelId="{5F6F28EE-9D63-4A88-8801-84FB686EB0B5}" type="sibTrans" cxnId="{17763A1F-480C-4029-88E4-2A844B59E861}">
      <dgm:prSet/>
      <dgm:spPr/>
      <dgm:t>
        <a:bodyPr/>
        <a:lstStyle/>
        <a:p>
          <a:endParaRPr lang="cs-CZ"/>
        </a:p>
      </dgm:t>
    </dgm:pt>
    <dgm:pt modelId="{92E5F834-BAF6-440D-8203-E409C1950377}">
      <dgm:prSet phldrT="[Text]"/>
      <dgm:spPr/>
      <dgm:t>
        <a:bodyPr/>
        <a:lstStyle/>
        <a:p>
          <a:r>
            <a:rPr lang="cs-CZ" dirty="0">
              <a:latin typeface="Century Gothic" panose="020B0502020202020204" pitchFamily="34" charset="0"/>
            </a:rPr>
            <a:t>Žák  </a:t>
          </a:r>
        </a:p>
      </dgm:t>
    </dgm:pt>
    <dgm:pt modelId="{840AA775-F648-413A-BA84-13178D879662}" type="sibTrans" cxnId="{849C6B60-7530-464D-B0EC-9C3D8070EB15}">
      <dgm:prSet/>
      <dgm:spPr/>
      <dgm:t>
        <a:bodyPr/>
        <a:lstStyle/>
        <a:p>
          <a:endParaRPr lang="cs-CZ"/>
        </a:p>
      </dgm:t>
    </dgm:pt>
    <dgm:pt modelId="{E79C9478-055D-4865-85F7-AADD43C8E2C3}" type="parTrans" cxnId="{849C6B60-7530-464D-B0EC-9C3D8070EB15}">
      <dgm:prSet/>
      <dgm:spPr/>
      <dgm:t>
        <a:bodyPr/>
        <a:lstStyle/>
        <a:p>
          <a:endParaRPr lang="cs-CZ"/>
        </a:p>
      </dgm:t>
    </dgm:pt>
    <dgm:pt modelId="{76F36F6E-8FCA-470E-B352-6B50FBE8B481}" type="pres">
      <dgm:prSet presAssocID="{E3E5D12C-9B9D-4E6A-9ED1-7A6C5D660BB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F89167-10A7-4ACE-8EB9-4E0837C8B564}" type="pres">
      <dgm:prSet presAssocID="{67189812-AD98-47CE-A9F2-96FAE9F15964}" presName="root" presStyleCnt="0"/>
      <dgm:spPr/>
    </dgm:pt>
    <dgm:pt modelId="{A39C06A7-43B2-4E12-9BD0-ADF084BA03D5}" type="pres">
      <dgm:prSet presAssocID="{67189812-AD98-47CE-A9F2-96FAE9F15964}" presName="rootComposite" presStyleCnt="0"/>
      <dgm:spPr/>
    </dgm:pt>
    <dgm:pt modelId="{217B49C6-E811-454A-8105-FD0151BC513C}" type="pres">
      <dgm:prSet presAssocID="{67189812-AD98-47CE-A9F2-96FAE9F15964}" presName="rootText" presStyleLbl="node1" presStyleIdx="0" presStyleCnt="3"/>
      <dgm:spPr/>
    </dgm:pt>
    <dgm:pt modelId="{EC9EED64-B09A-48C3-85B4-C8B89B542117}" type="pres">
      <dgm:prSet presAssocID="{67189812-AD98-47CE-A9F2-96FAE9F15964}" presName="rootConnector" presStyleLbl="node1" presStyleIdx="0" presStyleCnt="3"/>
      <dgm:spPr/>
    </dgm:pt>
    <dgm:pt modelId="{7E1D937D-660C-42F4-98F5-E11899D44887}" type="pres">
      <dgm:prSet presAssocID="{67189812-AD98-47CE-A9F2-96FAE9F15964}" presName="childShape" presStyleCnt="0"/>
      <dgm:spPr/>
    </dgm:pt>
    <dgm:pt modelId="{4463413A-067B-4E73-8539-CA09D97FD777}" type="pres">
      <dgm:prSet presAssocID="{E79C9478-055D-4865-85F7-AADD43C8E2C3}" presName="Name13" presStyleLbl="parChTrans1D2" presStyleIdx="0" presStyleCnt="3"/>
      <dgm:spPr/>
    </dgm:pt>
    <dgm:pt modelId="{FF3800FE-EA4B-444A-9789-55371B175493}" type="pres">
      <dgm:prSet presAssocID="{92E5F834-BAF6-440D-8203-E409C1950377}" presName="childText" presStyleLbl="bgAcc1" presStyleIdx="0" presStyleCnt="3">
        <dgm:presLayoutVars>
          <dgm:bulletEnabled val="1"/>
        </dgm:presLayoutVars>
      </dgm:prSet>
      <dgm:spPr/>
    </dgm:pt>
    <dgm:pt modelId="{78D07644-B900-4513-AE6E-5279E56589FA}" type="pres">
      <dgm:prSet presAssocID="{05B24B3B-0FBC-42F8-AE15-6F793D4B16B0}" presName="root" presStyleCnt="0"/>
      <dgm:spPr/>
    </dgm:pt>
    <dgm:pt modelId="{FF087D54-246E-4116-B7F5-834B7FFD4B1F}" type="pres">
      <dgm:prSet presAssocID="{05B24B3B-0FBC-42F8-AE15-6F793D4B16B0}" presName="rootComposite" presStyleCnt="0"/>
      <dgm:spPr/>
    </dgm:pt>
    <dgm:pt modelId="{60C6DF5E-1659-42EE-88D0-8208D6A89BF5}" type="pres">
      <dgm:prSet presAssocID="{05B24B3B-0FBC-42F8-AE15-6F793D4B16B0}" presName="rootText" presStyleLbl="node1" presStyleIdx="1" presStyleCnt="3"/>
      <dgm:spPr/>
    </dgm:pt>
    <dgm:pt modelId="{0A6576A3-E66C-4D6C-9A13-82075ECBD7C8}" type="pres">
      <dgm:prSet presAssocID="{05B24B3B-0FBC-42F8-AE15-6F793D4B16B0}" presName="rootConnector" presStyleLbl="node1" presStyleIdx="1" presStyleCnt="3"/>
      <dgm:spPr/>
    </dgm:pt>
    <dgm:pt modelId="{E4883DE7-BBBC-421D-A94A-F2072AEA5B9F}" type="pres">
      <dgm:prSet presAssocID="{05B24B3B-0FBC-42F8-AE15-6F793D4B16B0}" presName="childShape" presStyleCnt="0"/>
      <dgm:spPr/>
    </dgm:pt>
    <dgm:pt modelId="{FD731ACE-ACAC-41C0-B2ED-32AD68DCBAB2}" type="pres">
      <dgm:prSet presAssocID="{F105D041-4932-47EB-89E4-C473DFAF8771}" presName="Name13" presStyleLbl="parChTrans1D2" presStyleIdx="1" presStyleCnt="3"/>
      <dgm:spPr/>
    </dgm:pt>
    <dgm:pt modelId="{2EBF65EF-3762-4A14-B517-06EDDC1F9F08}" type="pres">
      <dgm:prSet presAssocID="{8C799699-8385-4D12-A4AA-CCBFF88AC80D}" presName="childText" presStyleLbl="bgAcc1" presStyleIdx="1" presStyleCnt="3">
        <dgm:presLayoutVars>
          <dgm:bulletEnabled val="1"/>
        </dgm:presLayoutVars>
      </dgm:prSet>
      <dgm:spPr/>
    </dgm:pt>
    <dgm:pt modelId="{45EC36E9-7093-488C-8AC9-97D3E096BD89}" type="pres">
      <dgm:prSet presAssocID="{3B71A5CB-82A4-4623-B200-43212E06B407}" presName="root" presStyleCnt="0"/>
      <dgm:spPr/>
    </dgm:pt>
    <dgm:pt modelId="{E4409CAE-EA35-457C-8D97-C5A752D5DC1F}" type="pres">
      <dgm:prSet presAssocID="{3B71A5CB-82A4-4623-B200-43212E06B407}" presName="rootComposite" presStyleCnt="0"/>
      <dgm:spPr/>
    </dgm:pt>
    <dgm:pt modelId="{5F2ADAFC-43EA-45E1-837B-B990E2459CE2}" type="pres">
      <dgm:prSet presAssocID="{3B71A5CB-82A4-4623-B200-43212E06B407}" presName="rootText" presStyleLbl="node1" presStyleIdx="2" presStyleCnt="3"/>
      <dgm:spPr/>
    </dgm:pt>
    <dgm:pt modelId="{0C073017-374D-4537-BD90-03CD65442CEC}" type="pres">
      <dgm:prSet presAssocID="{3B71A5CB-82A4-4623-B200-43212E06B407}" presName="rootConnector" presStyleLbl="node1" presStyleIdx="2" presStyleCnt="3"/>
      <dgm:spPr/>
    </dgm:pt>
    <dgm:pt modelId="{528FB720-6B59-4672-9FC5-D9097F8F4013}" type="pres">
      <dgm:prSet presAssocID="{3B71A5CB-82A4-4623-B200-43212E06B407}" presName="childShape" presStyleCnt="0"/>
      <dgm:spPr/>
    </dgm:pt>
    <dgm:pt modelId="{5769049E-9D0D-429C-8AEB-841678BD561E}" type="pres">
      <dgm:prSet presAssocID="{3DFC8B81-C16A-4B91-822E-3E19AD8AD17D}" presName="Name13" presStyleLbl="parChTrans1D2" presStyleIdx="2" presStyleCnt="3"/>
      <dgm:spPr/>
    </dgm:pt>
    <dgm:pt modelId="{34AE505B-1C2F-4B2A-9432-E102437E3237}" type="pres">
      <dgm:prSet presAssocID="{907048DE-1346-4375-AD3E-4002C98AF90B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17763A1F-480C-4029-88E4-2A844B59E861}" srcId="{3B71A5CB-82A4-4623-B200-43212E06B407}" destId="{907048DE-1346-4375-AD3E-4002C98AF90B}" srcOrd="0" destOrd="0" parTransId="{3DFC8B81-C16A-4B91-822E-3E19AD8AD17D}" sibTransId="{5F6F28EE-9D63-4A88-8801-84FB686EB0B5}"/>
    <dgm:cxn modelId="{74EC2C24-025B-4A37-AF36-95A02D1C45E5}" type="presOf" srcId="{92E5F834-BAF6-440D-8203-E409C1950377}" destId="{FF3800FE-EA4B-444A-9789-55371B175493}" srcOrd="0" destOrd="0" presId="urn:microsoft.com/office/officeart/2005/8/layout/hierarchy3"/>
    <dgm:cxn modelId="{8D9C3C38-8F1D-497A-890E-C01B85329627}" type="presOf" srcId="{67189812-AD98-47CE-A9F2-96FAE9F15964}" destId="{217B49C6-E811-454A-8105-FD0151BC513C}" srcOrd="0" destOrd="0" presId="urn:microsoft.com/office/officeart/2005/8/layout/hierarchy3"/>
    <dgm:cxn modelId="{7E7F5B3A-9B8E-4C31-9F6F-FF403BEA9724}" type="presOf" srcId="{E79C9478-055D-4865-85F7-AADD43C8E2C3}" destId="{4463413A-067B-4E73-8539-CA09D97FD777}" srcOrd="0" destOrd="0" presId="urn:microsoft.com/office/officeart/2005/8/layout/hierarchy3"/>
    <dgm:cxn modelId="{849C6B60-7530-464D-B0EC-9C3D8070EB15}" srcId="{67189812-AD98-47CE-A9F2-96FAE9F15964}" destId="{92E5F834-BAF6-440D-8203-E409C1950377}" srcOrd="0" destOrd="0" parTransId="{E79C9478-055D-4865-85F7-AADD43C8E2C3}" sibTransId="{840AA775-F648-413A-BA84-13178D879662}"/>
    <dgm:cxn modelId="{1796E445-80A1-467B-A157-BD33BDB86229}" srcId="{05B24B3B-0FBC-42F8-AE15-6F793D4B16B0}" destId="{8C799699-8385-4D12-A4AA-CCBFF88AC80D}" srcOrd="0" destOrd="0" parTransId="{F105D041-4932-47EB-89E4-C473DFAF8771}" sibTransId="{EB1A6446-5C68-4223-B65C-3A54B94AA020}"/>
    <dgm:cxn modelId="{B1F20D47-4E93-4CDE-9456-02951063567B}" type="presOf" srcId="{3B71A5CB-82A4-4623-B200-43212E06B407}" destId="{5F2ADAFC-43EA-45E1-837B-B990E2459CE2}" srcOrd="0" destOrd="0" presId="urn:microsoft.com/office/officeart/2005/8/layout/hierarchy3"/>
    <dgm:cxn modelId="{4D4B734A-B1CF-4943-820B-649B846E46F7}" type="presOf" srcId="{E3E5D12C-9B9D-4E6A-9ED1-7A6C5D660BB4}" destId="{76F36F6E-8FCA-470E-B352-6B50FBE8B481}" srcOrd="0" destOrd="0" presId="urn:microsoft.com/office/officeart/2005/8/layout/hierarchy3"/>
    <dgm:cxn modelId="{23F9FE6F-64F5-4D72-A48B-2A660E744C37}" srcId="{E3E5D12C-9B9D-4E6A-9ED1-7A6C5D660BB4}" destId="{3B71A5CB-82A4-4623-B200-43212E06B407}" srcOrd="2" destOrd="0" parTransId="{F842373D-3389-4328-B1F6-C4860A2670CE}" sibTransId="{C3713E9F-22E3-4058-BBDA-AAE0EF7F03C2}"/>
    <dgm:cxn modelId="{50B2FA57-899E-40CD-8ED1-60CCE012FC9D}" type="presOf" srcId="{67189812-AD98-47CE-A9F2-96FAE9F15964}" destId="{EC9EED64-B09A-48C3-85B4-C8B89B542117}" srcOrd="1" destOrd="0" presId="urn:microsoft.com/office/officeart/2005/8/layout/hierarchy3"/>
    <dgm:cxn modelId="{00B5115A-3AAD-4B39-9F37-24274E7DCCCD}" srcId="{E3E5D12C-9B9D-4E6A-9ED1-7A6C5D660BB4}" destId="{05B24B3B-0FBC-42F8-AE15-6F793D4B16B0}" srcOrd="1" destOrd="0" parTransId="{F058B024-7B7F-48C4-BFE2-4918414E5942}" sibTransId="{A01F8C3C-8C2B-44DB-99B4-7A902541869F}"/>
    <dgm:cxn modelId="{85254FAB-4937-4D51-9F4B-217AD4AAF7AB}" type="presOf" srcId="{3B71A5CB-82A4-4623-B200-43212E06B407}" destId="{0C073017-374D-4537-BD90-03CD65442CEC}" srcOrd="1" destOrd="0" presId="urn:microsoft.com/office/officeart/2005/8/layout/hierarchy3"/>
    <dgm:cxn modelId="{31C567BD-4DCB-4465-9358-0E3AE95970B3}" type="presOf" srcId="{8C799699-8385-4D12-A4AA-CCBFF88AC80D}" destId="{2EBF65EF-3762-4A14-B517-06EDDC1F9F08}" srcOrd="0" destOrd="0" presId="urn:microsoft.com/office/officeart/2005/8/layout/hierarchy3"/>
    <dgm:cxn modelId="{85E620BE-8F5A-4404-B525-4F884798993F}" srcId="{E3E5D12C-9B9D-4E6A-9ED1-7A6C5D660BB4}" destId="{67189812-AD98-47CE-A9F2-96FAE9F15964}" srcOrd="0" destOrd="0" parTransId="{252961DD-6D3F-4C87-8CFD-25896966A141}" sibTransId="{1578AC68-940F-431D-827F-DC7FDB38A992}"/>
    <dgm:cxn modelId="{214975CC-3092-4C70-B35C-1AFC1A03DB65}" type="presOf" srcId="{05B24B3B-0FBC-42F8-AE15-6F793D4B16B0}" destId="{60C6DF5E-1659-42EE-88D0-8208D6A89BF5}" srcOrd="0" destOrd="0" presId="urn:microsoft.com/office/officeart/2005/8/layout/hierarchy3"/>
    <dgm:cxn modelId="{DAE438D6-D4A4-447E-A4D4-B5ADC0C80426}" type="presOf" srcId="{907048DE-1346-4375-AD3E-4002C98AF90B}" destId="{34AE505B-1C2F-4B2A-9432-E102437E3237}" srcOrd="0" destOrd="0" presId="urn:microsoft.com/office/officeart/2005/8/layout/hierarchy3"/>
    <dgm:cxn modelId="{469B1FD8-FF29-4E23-B6C5-FDC75A2DBB59}" type="presOf" srcId="{05B24B3B-0FBC-42F8-AE15-6F793D4B16B0}" destId="{0A6576A3-E66C-4D6C-9A13-82075ECBD7C8}" srcOrd="1" destOrd="0" presId="urn:microsoft.com/office/officeart/2005/8/layout/hierarchy3"/>
    <dgm:cxn modelId="{8FCD55EC-665C-46EB-BF47-F16F8AD02B24}" type="presOf" srcId="{3DFC8B81-C16A-4B91-822E-3E19AD8AD17D}" destId="{5769049E-9D0D-429C-8AEB-841678BD561E}" srcOrd="0" destOrd="0" presId="urn:microsoft.com/office/officeart/2005/8/layout/hierarchy3"/>
    <dgm:cxn modelId="{D973E8F2-2705-4C3D-AE4C-800F62E1B70C}" type="presOf" srcId="{F105D041-4932-47EB-89E4-C473DFAF8771}" destId="{FD731ACE-ACAC-41C0-B2ED-32AD68DCBAB2}" srcOrd="0" destOrd="0" presId="urn:microsoft.com/office/officeart/2005/8/layout/hierarchy3"/>
    <dgm:cxn modelId="{2C066E87-9649-4C14-83B3-D90FBD28FDD9}" type="presParOf" srcId="{76F36F6E-8FCA-470E-B352-6B50FBE8B481}" destId="{CFF89167-10A7-4ACE-8EB9-4E0837C8B564}" srcOrd="0" destOrd="0" presId="urn:microsoft.com/office/officeart/2005/8/layout/hierarchy3"/>
    <dgm:cxn modelId="{8F5632CD-E409-4A57-9AF5-B3323D7CF81E}" type="presParOf" srcId="{CFF89167-10A7-4ACE-8EB9-4E0837C8B564}" destId="{A39C06A7-43B2-4E12-9BD0-ADF084BA03D5}" srcOrd="0" destOrd="0" presId="urn:microsoft.com/office/officeart/2005/8/layout/hierarchy3"/>
    <dgm:cxn modelId="{836E6814-9B1F-4B08-8C59-C1FBF6B82B11}" type="presParOf" srcId="{A39C06A7-43B2-4E12-9BD0-ADF084BA03D5}" destId="{217B49C6-E811-454A-8105-FD0151BC513C}" srcOrd="0" destOrd="0" presId="urn:microsoft.com/office/officeart/2005/8/layout/hierarchy3"/>
    <dgm:cxn modelId="{5E172080-87DD-41F3-9288-0E7D2020AE30}" type="presParOf" srcId="{A39C06A7-43B2-4E12-9BD0-ADF084BA03D5}" destId="{EC9EED64-B09A-48C3-85B4-C8B89B542117}" srcOrd="1" destOrd="0" presId="urn:microsoft.com/office/officeart/2005/8/layout/hierarchy3"/>
    <dgm:cxn modelId="{0FA281E2-F985-4021-8F65-CA4CCB069BD1}" type="presParOf" srcId="{CFF89167-10A7-4ACE-8EB9-4E0837C8B564}" destId="{7E1D937D-660C-42F4-98F5-E11899D44887}" srcOrd="1" destOrd="0" presId="urn:microsoft.com/office/officeart/2005/8/layout/hierarchy3"/>
    <dgm:cxn modelId="{1C8CFA70-5C87-4139-9E45-B41B639C851A}" type="presParOf" srcId="{7E1D937D-660C-42F4-98F5-E11899D44887}" destId="{4463413A-067B-4E73-8539-CA09D97FD777}" srcOrd="0" destOrd="0" presId="urn:microsoft.com/office/officeart/2005/8/layout/hierarchy3"/>
    <dgm:cxn modelId="{15339AD4-3EA8-4570-A49A-93D7D6A40322}" type="presParOf" srcId="{7E1D937D-660C-42F4-98F5-E11899D44887}" destId="{FF3800FE-EA4B-444A-9789-55371B175493}" srcOrd="1" destOrd="0" presId="urn:microsoft.com/office/officeart/2005/8/layout/hierarchy3"/>
    <dgm:cxn modelId="{685F0A52-EE40-49D8-B05A-E00841FD1BAD}" type="presParOf" srcId="{76F36F6E-8FCA-470E-B352-6B50FBE8B481}" destId="{78D07644-B900-4513-AE6E-5279E56589FA}" srcOrd="1" destOrd="0" presId="urn:microsoft.com/office/officeart/2005/8/layout/hierarchy3"/>
    <dgm:cxn modelId="{B947B509-E3D3-4725-BA86-29E47480460C}" type="presParOf" srcId="{78D07644-B900-4513-AE6E-5279E56589FA}" destId="{FF087D54-246E-4116-B7F5-834B7FFD4B1F}" srcOrd="0" destOrd="0" presId="urn:microsoft.com/office/officeart/2005/8/layout/hierarchy3"/>
    <dgm:cxn modelId="{7171CF4C-601B-4725-9E24-759C422015C6}" type="presParOf" srcId="{FF087D54-246E-4116-B7F5-834B7FFD4B1F}" destId="{60C6DF5E-1659-42EE-88D0-8208D6A89BF5}" srcOrd="0" destOrd="0" presId="urn:microsoft.com/office/officeart/2005/8/layout/hierarchy3"/>
    <dgm:cxn modelId="{5A0C9A5E-881B-4BCD-898C-D269823278D2}" type="presParOf" srcId="{FF087D54-246E-4116-B7F5-834B7FFD4B1F}" destId="{0A6576A3-E66C-4D6C-9A13-82075ECBD7C8}" srcOrd="1" destOrd="0" presId="urn:microsoft.com/office/officeart/2005/8/layout/hierarchy3"/>
    <dgm:cxn modelId="{285FC6CF-B859-42FB-94AE-AC09165242CA}" type="presParOf" srcId="{78D07644-B900-4513-AE6E-5279E56589FA}" destId="{E4883DE7-BBBC-421D-A94A-F2072AEA5B9F}" srcOrd="1" destOrd="0" presId="urn:microsoft.com/office/officeart/2005/8/layout/hierarchy3"/>
    <dgm:cxn modelId="{CCBB400B-F55A-4D99-A5D8-81066D1BB970}" type="presParOf" srcId="{E4883DE7-BBBC-421D-A94A-F2072AEA5B9F}" destId="{FD731ACE-ACAC-41C0-B2ED-32AD68DCBAB2}" srcOrd="0" destOrd="0" presId="urn:microsoft.com/office/officeart/2005/8/layout/hierarchy3"/>
    <dgm:cxn modelId="{0E72D6A6-199E-4E1A-BCE4-5943FEE485CD}" type="presParOf" srcId="{E4883DE7-BBBC-421D-A94A-F2072AEA5B9F}" destId="{2EBF65EF-3762-4A14-B517-06EDDC1F9F08}" srcOrd="1" destOrd="0" presId="urn:microsoft.com/office/officeart/2005/8/layout/hierarchy3"/>
    <dgm:cxn modelId="{F2A9DBA6-75BA-456C-B171-609A672E3BF2}" type="presParOf" srcId="{76F36F6E-8FCA-470E-B352-6B50FBE8B481}" destId="{45EC36E9-7093-488C-8AC9-97D3E096BD89}" srcOrd="2" destOrd="0" presId="urn:microsoft.com/office/officeart/2005/8/layout/hierarchy3"/>
    <dgm:cxn modelId="{51E00330-9D08-4922-92A0-39F1EEE056C2}" type="presParOf" srcId="{45EC36E9-7093-488C-8AC9-97D3E096BD89}" destId="{E4409CAE-EA35-457C-8D97-C5A752D5DC1F}" srcOrd="0" destOrd="0" presId="urn:microsoft.com/office/officeart/2005/8/layout/hierarchy3"/>
    <dgm:cxn modelId="{7E8673E9-E129-45A0-9EEB-F1180AF60346}" type="presParOf" srcId="{E4409CAE-EA35-457C-8D97-C5A752D5DC1F}" destId="{5F2ADAFC-43EA-45E1-837B-B990E2459CE2}" srcOrd="0" destOrd="0" presId="urn:microsoft.com/office/officeart/2005/8/layout/hierarchy3"/>
    <dgm:cxn modelId="{30143076-74E4-41A8-A778-9428D1E92BE2}" type="presParOf" srcId="{E4409CAE-EA35-457C-8D97-C5A752D5DC1F}" destId="{0C073017-374D-4537-BD90-03CD65442CEC}" srcOrd="1" destOrd="0" presId="urn:microsoft.com/office/officeart/2005/8/layout/hierarchy3"/>
    <dgm:cxn modelId="{88DBBD81-3FF4-4778-860E-145C2538A302}" type="presParOf" srcId="{45EC36E9-7093-488C-8AC9-97D3E096BD89}" destId="{528FB720-6B59-4672-9FC5-D9097F8F4013}" srcOrd="1" destOrd="0" presId="urn:microsoft.com/office/officeart/2005/8/layout/hierarchy3"/>
    <dgm:cxn modelId="{07F6D9B5-4016-482E-A8AD-9AE527DE7CB7}" type="presParOf" srcId="{528FB720-6B59-4672-9FC5-D9097F8F4013}" destId="{5769049E-9D0D-429C-8AEB-841678BD561E}" srcOrd="0" destOrd="0" presId="urn:microsoft.com/office/officeart/2005/8/layout/hierarchy3"/>
    <dgm:cxn modelId="{E722774F-E0A4-4521-995E-2C182F4FD445}" type="presParOf" srcId="{528FB720-6B59-4672-9FC5-D9097F8F4013}" destId="{34AE505B-1C2F-4B2A-9432-E102437E323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B49C6-E811-454A-8105-FD0151BC513C}">
      <dsp:nvSpPr>
        <dsp:cNvPr id="0" name=""/>
        <dsp:cNvSpPr/>
      </dsp:nvSpPr>
      <dsp:spPr>
        <a:xfrm>
          <a:off x="1341" y="497255"/>
          <a:ext cx="3139069" cy="156953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Century Gothic" panose="020B0502020202020204" pitchFamily="34" charset="0"/>
            </a:rPr>
            <a:t>1. kdo</a:t>
          </a:r>
        </a:p>
      </dsp:txBody>
      <dsp:txXfrm>
        <a:off x="47311" y="543225"/>
        <a:ext cx="3047129" cy="1477594"/>
      </dsp:txXfrm>
    </dsp:sp>
    <dsp:sp modelId="{4463413A-067B-4E73-8539-CA09D97FD777}">
      <dsp:nvSpPr>
        <dsp:cNvPr id="0" name=""/>
        <dsp:cNvSpPr/>
      </dsp:nvSpPr>
      <dsp:spPr>
        <a:xfrm>
          <a:off x="315248" y="2066789"/>
          <a:ext cx="313906" cy="117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150"/>
              </a:lnTo>
              <a:lnTo>
                <a:pt x="313906" y="11771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800FE-EA4B-444A-9789-55371B175493}">
      <dsp:nvSpPr>
        <dsp:cNvPr id="0" name=""/>
        <dsp:cNvSpPr/>
      </dsp:nvSpPr>
      <dsp:spPr>
        <a:xfrm>
          <a:off x="629155" y="2459173"/>
          <a:ext cx="2511255" cy="156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latin typeface="Century Gothic" panose="020B0502020202020204" pitchFamily="34" charset="0"/>
            </a:rPr>
            <a:t>Žák  </a:t>
          </a:r>
        </a:p>
      </dsp:txBody>
      <dsp:txXfrm>
        <a:off x="675125" y="2505143"/>
        <a:ext cx="2419315" cy="1477594"/>
      </dsp:txXfrm>
    </dsp:sp>
    <dsp:sp modelId="{60C6DF5E-1659-42EE-88D0-8208D6A89BF5}">
      <dsp:nvSpPr>
        <dsp:cNvPr id="0" name=""/>
        <dsp:cNvSpPr/>
      </dsp:nvSpPr>
      <dsp:spPr>
        <a:xfrm>
          <a:off x="3925177" y="497255"/>
          <a:ext cx="3139069" cy="156953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Century Gothic" panose="020B0502020202020204" pitchFamily="34" charset="0"/>
            </a:rPr>
            <a:t>2. co udělá</a:t>
          </a:r>
        </a:p>
      </dsp:txBody>
      <dsp:txXfrm>
        <a:off x="3971147" y="543225"/>
        <a:ext cx="3047129" cy="1477594"/>
      </dsp:txXfrm>
    </dsp:sp>
    <dsp:sp modelId="{FD731ACE-ACAC-41C0-B2ED-32AD68DCBAB2}">
      <dsp:nvSpPr>
        <dsp:cNvPr id="0" name=""/>
        <dsp:cNvSpPr/>
      </dsp:nvSpPr>
      <dsp:spPr>
        <a:xfrm>
          <a:off x="4239084" y="2066789"/>
          <a:ext cx="313906" cy="117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150"/>
              </a:lnTo>
              <a:lnTo>
                <a:pt x="313906" y="11771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F65EF-3762-4A14-B517-06EDDC1F9F08}">
      <dsp:nvSpPr>
        <dsp:cNvPr id="0" name=""/>
        <dsp:cNvSpPr/>
      </dsp:nvSpPr>
      <dsp:spPr>
        <a:xfrm>
          <a:off x="4552991" y="2459173"/>
          <a:ext cx="2511255" cy="156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latin typeface="Century Gothic" panose="020B0502020202020204" pitchFamily="34" charset="0"/>
            </a:rPr>
            <a:t>vysvětlí  </a:t>
          </a:r>
        </a:p>
      </dsp:txBody>
      <dsp:txXfrm>
        <a:off x="4598961" y="2505143"/>
        <a:ext cx="2419315" cy="1477594"/>
      </dsp:txXfrm>
    </dsp:sp>
    <dsp:sp modelId="{5F2ADAFC-43EA-45E1-837B-B990E2459CE2}">
      <dsp:nvSpPr>
        <dsp:cNvPr id="0" name=""/>
        <dsp:cNvSpPr/>
      </dsp:nvSpPr>
      <dsp:spPr>
        <a:xfrm>
          <a:off x="7849014" y="497255"/>
          <a:ext cx="3139069" cy="156953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Century Gothic" panose="020B0502020202020204" pitchFamily="34" charset="0"/>
            </a:rPr>
            <a:t>3. na čem  </a:t>
          </a:r>
        </a:p>
      </dsp:txBody>
      <dsp:txXfrm>
        <a:off x="7894984" y="543225"/>
        <a:ext cx="3047129" cy="1477594"/>
      </dsp:txXfrm>
    </dsp:sp>
    <dsp:sp modelId="{5769049E-9D0D-429C-8AEB-841678BD561E}">
      <dsp:nvSpPr>
        <dsp:cNvPr id="0" name=""/>
        <dsp:cNvSpPr/>
      </dsp:nvSpPr>
      <dsp:spPr>
        <a:xfrm>
          <a:off x="8162921" y="2066789"/>
          <a:ext cx="313906" cy="117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150"/>
              </a:lnTo>
              <a:lnTo>
                <a:pt x="313906" y="11771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E505B-1C2F-4B2A-9432-E102437E3237}">
      <dsp:nvSpPr>
        <dsp:cNvPr id="0" name=""/>
        <dsp:cNvSpPr/>
      </dsp:nvSpPr>
      <dsp:spPr>
        <a:xfrm>
          <a:off x="8476828" y="2459173"/>
          <a:ext cx="2511255" cy="156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latin typeface="Century Gothic" panose="020B0502020202020204" pitchFamily="34" charset="0"/>
            </a:rPr>
            <a:t>pojem osvícenství</a:t>
          </a:r>
        </a:p>
      </dsp:txBody>
      <dsp:txXfrm>
        <a:off x="8522798" y="2505143"/>
        <a:ext cx="2419315" cy="1477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B49C6-E811-454A-8105-FD0151BC513C}">
      <dsp:nvSpPr>
        <dsp:cNvPr id="0" name=""/>
        <dsp:cNvSpPr/>
      </dsp:nvSpPr>
      <dsp:spPr>
        <a:xfrm>
          <a:off x="1341" y="497255"/>
          <a:ext cx="3139069" cy="156953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Century Gothic" panose="020B0502020202020204" pitchFamily="34" charset="0"/>
            </a:rPr>
            <a:t>1. kdo</a:t>
          </a:r>
        </a:p>
      </dsp:txBody>
      <dsp:txXfrm>
        <a:off x="47311" y="543225"/>
        <a:ext cx="3047129" cy="1477594"/>
      </dsp:txXfrm>
    </dsp:sp>
    <dsp:sp modelId="{4463413A-067B-4E73-8539-CA09D97FD777}">
      <dsp:nvSpPr>
        <dsp:cNvPr id="0" name=""/>
        <dsp:cNvSpPr/>
      </dsp:nvSpPr>
      <dsp:spPr>
        <a:xfrm>
          <a:off x="315248" y="2066789"/>
          <a:ext cx="313906" cy="117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150"/>
              </a:lnTo>
              <a:lnTo>
                <a:pt x="313906" y="11771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800FE-EA4B-444A-9789-55371B175493}">
      <dsp:nvSpPr>
        <dsp:cNvPr id="0" name=""/>
        <dsp:cNvSpPr/>
      </dsp:nvSpPr>
      <dsp:spPr>
        <a:xfrm>
          <a:off x="629155" y="2459173"/>
          <a:ext cx="2511255" cy="156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latin typeface="Century Gothic" panose="020B0502020202020204" pitchFamily="34" charset="0"/>
            </a:rPr>
            <a:t>Žák  </a:t>
          </a:r>
        </a:p>
      </dsp:txBody>
      <dsp:txXfrm>
        <a:off x="675125" y="2505143"/>
        <a:ext cx="2419315" cy="1477594"/>
      </dsp:txXfrm>
    </dsp:sp>
    <dsp:sp modelId="{60C6DF5E-1659-42EE-88D0-8208D6A89BF5}">
      <dsp:nvSpPr>
        <dsp:cNvPr id="0" name=""/>
        <dsp:cNvSpPr/>
      </dsp:nvSpPr>
      <dsp:spPr>
        <a:xfrm>
          <a:off x="3925177" y="497255"/>
          <a:ext cx="3139069" cy="156953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Century Gothic" panose="020B0502020202020204" pitchFamily="34" charset="0"/>
            </a:rPr>
            <a:t>2. co udělá</a:t>
          </a:r>
        </a:p>
      </dsp:txBody>
      <dsp:txXfrm>
        <a:off x="3971147" y="543225"/>
        <a:ext cx="3047129" cy="1477594"/>
      </dsp:txXfrm>
    </dsp:sp>
    <dsp:sp modelId="{FD731ACE-ACAC-41C0-B2ED-32AD68DCBAB2}">
      <dsp:nvSpPr>
        <dsp:cNvPr id="0" name=""/>
        <dsp:cNvSpPr/>
      </dsp:nvSpPr>
      <dsp:spPr>
        <a:xfrm>
          <a:off x="4239084" y="2066789"/>
          <a:ext cx="313906" cy="117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150"/>
              </a:lnTo>
              <a:lnTo>
                <a:pt x="313906" y="11771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F65EF-3762-4A14-B517-06EDDC1F9F08}">
      <dsp:nvSpPr>
        <dsp:cNvPr id="0" name=""/>
        <dsp:cNvSpPr/>
      </dsp:nvSpPr>
      <dsp:spPr>
        <a:xfrm>
          <a:off x="4552991" y="2459173"/>
          <a:ext cx="2511255" cy="156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latin typeface="Century Gothic" panose="020B0502020202020204" pitchFamily="34" charset="0"/>
            </a:rPr>
            <a:t>vysvětlí  </a:t>
          </a:r>
        </a:p>
      </dsp:txBody>
      <dsp:txXfrm>
        <a:off x="4598961" y="2505143"/>
        <a:ext cx="2419315" cy="1477594"/>
      </dsp:txXfrm>
    </dsp:sp>
    <dsp:sp modelId="{5F2ADAFC-43EA-45E1-837B-B990E2459CE2}">
      <dsp:nvSpPr>
        <dsp:cNvPr id="0" name=""/>
        <dsp:cNvSpPr/>
      </dsp:nvSpPr>
      <dsp:spPr>
        <a:xfrm>
          <a:off x="7849014" y="497255"/>
          <a:ext cx="3139069" cy="156953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Century Gothic" panose="020B0502020202020204" pitchFamily="34" charset="0"/>
            </a:rPr>
            <a:t>3. na čem  </a:t>
          </a:r>
        </a:p>
      </dsp:txBody>
      <dsp:txXfrm>
        <a:off x="7894984" y="543225"/>
        <a:ext cx="3047129" cy="1477594"/>
      </dsp:txXfrm>
    </dsp:sp>
    <dsp:sp modelId="{5769049E-9D0D-429C-8AEB-841678BD561E}">
      <dsp:nvSpPr>
        <dsp:cNvPr id="0" name=""/>
        <dsp:cNvSpPr/>
      </dsp:nvSpPr>
      <dsp:spPr>
        <a:xfrm>
          <a:off x="8162921" y="2066789"/>
          <a:ext cx="313906" cy="117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150"/>
              </a:lnTo>
              <a:lnTo>
                <a:pt x="313906" y="11771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E505B-1C2F-4B2A-9432-E102437E3237}">
      <dsp:nvSpPr>
        <dsp:cNvPr id="0" name=""/>
        <dsp:cNvSpPr/>
      </dsp:nvSpPr>
      <dsp:spPr>
        <a:xfrm>
          <a:off x="8476828" y="2459173"/>
          <a:ext cx="2511255" cy="156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latin typeface="Century Gothic" panose="020B0502020202020204" pitchFamily="34" charset="0"/>
            </a:rPr>
            <a:t>pojem osvícenství</a:t>
          </a:r>
        </a:p>
      </dsp:txBody>
      <dsp:txXfrm>
        <a:off x="8522798" y="2505143"/>
        <a:ext cx="2419315" cy="1477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F824FA-9512-4B82-89CE-B99314C2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AE7547-0CA1-4EF9-B7F0-3BA2A0AB1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5E9E07-459D-49F8-BFFD-E01589DC0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494327-6AA3-4A07-9B9C-6FB43475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837F26-8987-4753-B952-04B89572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00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42B56-0E48-4A90-BCF2-8B2D07EB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66362C-C647-4719-9483-3D091EA74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B99020-59A9-4D61-AD31-AC6D656A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09BC9A-7497-4BC9-A7EF-7FCF5CF5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5549C1-1C79-45C0-B31E-F3DEF4B2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42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FF8E6D8-CA50-47A2-9FA9-D84AEDE9D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0051AD-DCC5-4E53-92FF-35398F795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B9A559-1E1E-44C3-87C2-EC61ECC9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6FB7FE-56FE-41DC-879C-F532DD81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0DBF99-B5BC-48DD-A5BB-E4FB4B30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0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220AE-81EF-4CBB-9EF5-FD25DF40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D2220A-E939-4781-89F6-32523C785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206B87-8576-4F25-9B89-6C6EBB71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6525B4-88D8-4F37-8251-EFBAF234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D94E1F-41C6-431D-82B2-DEA36B35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1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48F40-1C74-45DD-B43A-28732FBA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E3AD99-7B46-4A0E-A1B1-22887D602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E2A125-AE08-44E9-819A-2B8B5730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E5B81B-59C6-4E51-A899-1C5016FB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7A7EEE-CF6F-4DE2-A878-CE0214D8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61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45FBD-BB89-4C7B-A9FB-70EB3818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5DABC-84FA-4DC8-BEAF-2A7F0C8B1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DFA581-B1F2-4473-9C2B-75DA06A24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AE7936-8BD7-4598-B62C-D4B3B23A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743125-069A-48C4-8BAE-DF6EE380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F18BDB-C5B1-46DA-AF03-08FB51D2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1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EF8C6-54EF-4BD6-AF62-9086DF8C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D284BF-83D6-4778-99F6-4C99982F2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D84C15-F3AF-42B1-A8B7-C4714D7D4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800116-C31C-454A-B79C-33106CDE1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825546D-C8D7-45C2-903A-D210290B7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08869F-BB93-4522-9F7D-2C320943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22A9F1B-17DD-49DA-9544-9976A91D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D2460D0-AA4A-4129-B37E-722D7BEF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04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1211F-8D47-44F3-A409-4A9C8E03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AC1E1D-9CCF-42A8-9B48-7A4BEDCE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6B6981-5F64-4A80-8F2B-D53A8BFE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3B01CD-6815-4840-B35D-C6C57F09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98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40E6B3-2127-40FF-812E-6B442166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610695-9E46-463B-81B2-CB5795DF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CF9589-9B30-4EBA-A59A-599BA8CD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60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CCD9B-CF1F-4C80-AE70-8563AC9B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4DD58D-C355-4B30-B034-A5A11929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C4E30A-451B-4583-89EA-B8F29BE6B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A91AFC-1C7F-40B4-B4CE-1EFD0684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063FA-158F-4AB0-8295-5DF183D2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1B3C13-68D2-44CF-BF71-FE2C26F6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28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DBDCD-B756-4A93-9E37-B8B7B1C4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F18D3E-AF54-4A41-9FBF-2F0342E43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27E30B-3D4E-482E-803C-C1A3BF274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F0C295-F43E-4CEE-A542-85C9ECD6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E2081C-A1D1-4428-98BC-2C0FB04B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BF0D58-B4A4-4275-9B7B-30FC3115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74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B1F6EA1-0690-402C-B9A9-4365E2FF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E797F8-14DA-485C-ADA1-98752BA05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19998-F98B-45C0-B376-610E3E0A3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D7AB-20C1-45C5-A581-FA3B3546E5C8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C00FBF-739B-4194-9652-6E00382BB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B5EDC-1CE9-4825-A5CF-D31FA25CC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3268-9C81-43E9-9564-28DB1257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60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9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7.sv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16.xml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emf"/><Relationship Id="rId7" Type="http://schemas.openxmlformats.org/officeDocument/2006/relationships/image" Target="../media/image25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slide" Target="slide19.xml"/><Relationship Id="rId9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4.xml"/><Relationship Id="rId7" Type="http://schemas.openxmlformats.org/officeDocument/2006/relationships/image" Target="../media/image14.sv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5.xml"/><Relationship Id="rId10" Type="http://schemas.openxmlformats.org/officeDocument/2006/relationships/image" Target="../media/image31.svg"/><Relationship Id="rId4" Type="http://schemas.openxmlformats.org/officeDocument/2006/relationships/image" Target="../media/image2.emf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emf"/><Relationship Id="rId7" Type="http://schemas.openxmlformats.org/officeDocument/2006/relationships/slide" Target="slide22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slide" Target="slide25.xml"/><Relationship Id="rId9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10.xml"/><Relationship Id="rId3" Type="http://schemas.openxmlformats.org/officeDocument/2006/relationships/image" Target="../media/image33.svg"/><Relationship Id="rId7" Type="http://schemas.openxmlformats.org/officeDocument/2006/relationships/slide" Target="slide7.xml"/><Relationship Id="rId12" Type="http://schemas.openxmlformats.org/officeDocument/2006/relationships/image" Target="../media/image39.svg"/><Relationship Id="rId17" Type="http://schemas.openxmlformats.org/officeDocument/2006/relationships/image" Target="../media/image43.svg"/><Relationship Id="rId2" Type="http://schemas.openxmlformats.org/officeDocument/2006/relationships/image" Target="../media/image32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1.svg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image" Target="../media/image37.sv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slide" Target="slide4.xml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slide" Target="slide26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28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hyperlink" Target="https://sites.google.com/view/marieterezieajosefii/domovsk%C3%A1-str%C3%A1nka" TargetMode="Externa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view/rusko-po-30let-vlcem/domovsk%C3%A1-str%C3%A1nka" TargetMode="External"/><Relationship Id="rId5" Type="http://schemas.openxmlformats.org/officeDocument/2006/relationships/slide" Target="slide29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slide" Target="slide30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50.xml"/><Relationship Id="rId7" Type="http://schemas.openxmlformats.org/officeDocument/2006/relationships/hyperlink" Target="https://www.wooclap.com/CSIP3" TargetMode="Externa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61.png"/><Relationship Id="rId4" Type="http://schemas.openxmlformats.org/officeDocument/2006/relationships/image" Target="../media/image2.emf"/><Relationship Id="rId9" Type="http://schemas.openxmlformats.org/officeDocument/2006/relationships/image" Target="../media/image4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oclap.com/CSIP1" TargetMode="Externa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www.wooclap.com/CSIP2" TargetMode="Externa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oclap.com/CSIP1" TargetMode="Externa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slide" Target="slide8.xml"/><Relationship Id="rId9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7.sv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" Target="slid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7.sv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slide" Target="slid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slide" Target="slide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wooclap.com/CSIP1" TargetMode="Externa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1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" Target="slide16.xml"/><Relationship Id="rId9" Type="http://schemas.microsoft.com/office/2007/relationships/diagramDrawing" Target="../diagrams/drawing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emf"/><Relationship Id="rId7" Type="http://schemas.openxmlformats.org/officeDocument/2006/relationships/image" Target="../media/image25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slide" Target="slide19.xml"/><Relationship Id="rId9" Type="http://schemas.openxmlformats.org/officeDocument/2006/relationships/image" Target="../media/image29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emf"/><Relationship Id="rId7" Type="http://schemas.openxmlformats.org/officeDocument/2006/relationships/slide" Target="slide22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slide" Target="slide25.xml"/><Relationship Id="rId9" Type="http://schemas.openxmlformats.org/officeDocument/2006/relationships/image" Target="../media/image31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slide" Target="slide26.xml"/><Relationship Id="rId4" Type="http://schemas.openxmlformats.org/officeDocument/2006/relationships/image" Target="../media/image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image" Target="../media/image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28.xml"/><Relationship Id="rId4" Type="http://schemas.openxmlformats.org/officeDocument/2006/relationships/image" Target="../media/image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hyperlink" Target="https://sites.google.com/view/marieterezieajosefii/domovsk%C3%A1-str%C3%A1nka" TargetMode="Externa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view/rusko-po-30let-vlcem/domovsk%C3%A1-str%C3%A1nka" TargetMode="External"/><Relationship Id="rId5" Type="http://schemas.openxmlformats.org/officeDocument/2006/relationships/slide" Target="slide29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oclap.com/CSIP2" TargetMode="External"/><Relationship Id="rId5" Type="http://schemas.openxmlformats.org/officeDocument/2006/relationships/hyperlink" Target="https://www.wooclap.com/CSIP1" TargetMode="Externa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slide" Target="slide30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slide" Target="slide8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slide" Target="slide8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9839ACF-7693-4978-8979-3E1F4F67E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4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Skupina 2050">
            <a:extLst>
              <a:ext uri="{FF2B5EF4-FFF2-40B4-BE49-F238E27FC236}">
                <a16:creationId xmlns:a16="http://schemas.microsoft.com/office/drawing/2014/main" id="{53844D34-A510-46C3-A0E9-E97C84B88BE8}"/>
              </a:ext>
            </a:extLst>
          </p:cNvPr>
          <p:cNvGrpSpPr/>
          <p:nvPr/>
        </p:nvGrpSpPr>
        <p:grpSpPr>
          <a:xfrm>
            <a:off x="325120" y="741601"/>
            <a:ext cx="11541760" cy="4237741"/>
            <a:chOff x="325120" y="528320"/>
            <a:chExt cx="11541760" cy="4237741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A68AA30B-E08B-497C-A0EF-ABABF9239378}"/>
                </a:ext>
              </a:extLst>
            </p:cNvPr>
            <p:cNvSpPr/>
            <p:nvPr/>
          </p:nvSpPr>
          <p:spPr>
            <a:xfrm>
              <a:off x="325120" y="4368800"/>
              <a:ext cx="11541760" cy="397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9AE69F07-001F-4ED2-A5B6-AE5BEC36C1F8}"/>
                </a:ext>
              </a:extLst>
            </p:cNvPr>
            <p:cNvGrpSpPr/>
            <p:nvPr/>
          </p:nvGrpSpPr>
          <p:grpSpPr>
            <a:xfrm>
              <a:off x="325120" y="528320"/>
              <a:ext cx="11541760" cy="4074160"/>
              <a:chOff x="325120" y="528320"/>
              <a:chExt cx="11541760" cy="4074160"/>
            </a:xfrm>
          </p:grpSpPr>
          <p:pic>
            <p:nvPicPr>
              <p:cNvPr id="2052" name="Picture 4" descr="Žákovská knížka, 1. stupeň, sešit A5, 32 str. - Optys.cz">
                <a:extLst>
                  <a:ext uri="{FF2B5EF4-FFF2-40B4-BE49-F238E27FC236}">
                    <a16:creationId xmlns:a16="http://schemas.microsoft.com/office/drawing/2014/main" id="{D0D8D895-B941-4493-9D80-9AB9D259C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3" t="4376" r="10381" b="53982"/>
              <a:stretch/>
            </p:blipFill>
            <p:spPr bwMode="auto">
              <a:xfrm>
                <a:off x="325120" y="528320"/>
                <a:ext cx="5770880" cy="4074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4" descr="Žákovská knížka, 1. stupeň, sešit A5, 32 str. - Optys.cz">
                <a:extLst>
                  <a:ext uri="{FF2B5EF4-FFF2-40B4-BE49-F238E27FC236}">
                    <a16:creationId xmlns:a16="http://schemas.microsoft.com/office/drawing/2014/main" id="{DEBD9444-57FF-4218-9512-571442B23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3" t="4376" r="10381" b="53982"/>
              <a:stretch/>
            </p:blipFill>
            <p:spPr bwMode="auto">
              <a:xfrm>
                <a:off x="6096000" y="528320"/>
                <a:ext cx="5770880" cy="4074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43369516-E653-4830-BF88-15D0B1E1E6F6}"/>
                  </a:ext>
                </a:extLst>
              </p:cNvPr>
              <p:cNvSpPr/>
              <p:nvPr/>
            </p:nvSpPr>
            <p:spPr>
              <a:xfrm>
                <a:off x="487082" y="683491"/>
                <a:ext cx="5482427" cy="49876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CAE951B9-A30D-4F98-ADFB-B256F5206818}"/>
                  </a:ext>
                </a:extLst>
              </p:cNvPr>
              <p:cNvSpPr/>
              <p:nvPr/>
            </p:nvSpPr>
            <p:spPr>
              <a:xfrm>
                <a:off x="6257962" y="683491"/>
                <a:ext cx="5482427" cy="49876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6857C9B-7D00-4B1E-9394-B1B3A05BA793}"/>
                  </a:ext>
                </a:extLst>
              </p:cNvPr>
              <p:cNvSpPr txBox="1"/>
              <p:nvPr/>
            </p:nvSpPr>
            <p:spPr>
              <a:xfrm>
                <a:off x="498349" y="764771"/>
                <a:ext cx="2042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latin typeface="Roboto" pitchFamily="2" charset="0"/>
                    <a:ea typeface="Roboto" pitchFamily="2" charset="0"/>
                  </a:rPr>
                  <a:t>ČESKÝ JAZYK</a:t>
                </a:r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4D34375-D620-4EB8-879E-9F75BAABB8E4}"/>
                  </a:ext>
                </a:extLst>
              </p:cNvPr>
              <p:cNvSpPr txBox="1"/>
              <p:nvPr/>
            </p:nvSpPr>
            <p:spPr>
              <a:xfrm>
                <a:off x="6269229" y="764771"/>
                <a:ext cx="2042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latin typeface="Roboto" pitchFamily="2" charset="0"/>
                    <a:ea typeface="Roboto" pitchFamily="2" charset="0"/>
                  </a:rPr>
                  <a:t>DĚJEPIS</a:t>
                </a:r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F795B273-95BE-49A8-B05F-80FE14BF79FB}"/>
                  </a:ext>
                </a:extLst>
              </p:cNvPr>
              <p:cNvSpPr txBox="1"/>
              <p:nvPr/>
            </p:nvSpPr>
            <p:spPr>
              <a:xfrm>
                <a:off x="436279" y="1957095"/>
                <a:ext cx="7513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b="1" dirty="0">
                    <a:latin typeface="Segoe Script" panose="030B0504020000000003" pitchFamily="66" charset="0"/>
                    <a:ea typeface="Roboto" pitchFamily="2" charset="0"/>
                  </a:rPr>
                  <a:t>15. 2.</a:t>
                </a: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1E3F579-79F8-4143-992F-FDBC7835DDFA}"/>
                  </a:ext>
                </a:extLst>
              </p:cNvPr>
              <p:cNvSpPr txBox="1"/>
              <p:nvPr/>
            </p:nvSpPr>
            <p:spPr>
              <a:xfrm>
                <a:off x="436281" y="2426985"/>
                <a:ext cx="7513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b="1" dirty="0">
                    <a:latin typeface="Segoe Script" panose="030B0504020000000003" pitchFamily="66" charset="0"/>
                    <a:ea typeface="Roboto" pitchFamily="2" charset="0"/>
                  </a:rPr>
                  <a:t>17. 2.</a:t>
                </a: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826A0E7-1858-4787-8508-DCF19FEE9CD8}"/>
                  </a:ext>
                </a:extLst>
              </p:cNvPr>
              <p:cNvSpPr txBox="1"/>
              <p:nvPr/>
            </p:nvSpPr>
            <p:spPr>
              <a:xfrm>
                <a:off x="436280" y="2896875"/>
                <a:ext cx="7513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b="1" dirty="0">
                    <a:latin typeface="Segoe Script" panose="030B0504020000000003" pitchFamily="66" charset="0"/>
                    <a:ea typeface="Roboto" pitchFamily="2" charset="0"/>
                  </a:rPr>
                  <a:t>22. 2.</a:t>
                </a:r>
              </a:p>
            </p:txBody>
          </p: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40F181BD-608E-4B07-A6D7-30AC5EDF538B}"/>
                  </a:ext>
                </a:extLst>
              </p:cNvPr>
              <p:cNvSpPr txBox="1"/>
              <p:nvPr/>
            </p:nvSpPr>
            <p:spPr>
              <a:xfrm>
                <a:off x="436279" y="3361578"/>
                <a:ext cx="7513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b="1" dirty="0">
                    <a:latin typeface="Segoe Script" panose="030B0504020000000003" pitchFamily="66" charset="0"/>
                    <a:ea typeface="Roboto" pitchFamily="2" charset="0"/>
                  </a:rPr>
                  <a:t>2. 3.</a:t>
                </a:r>
              </a:p>
            </p:txBody>
          </p:sp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173312B-9D4C-4451-98F7-5FC399946C17}"/>
                  </a:ext>
                </a:extLst>
              </p:cNvPr>
              <p:cNvSpPr txBox="1"/>
              <p:nvPr/>
            </p:nvSpPr>
            <p:spPr>
              <a:xfrm>
                <a:off x="436279" y="3826281"/>
                <a:ext cx="7513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b="1" dirty="0">
                    <a:latin typeface="Segoe Script" panose="030B0504020000000003" pitchFamily="66" charset="0"/>
                    <a:ea typeface="Roboto" pitchFamily="2" charset="0"/>
                  </a:rPr>
                  <a:t>5. 3.</a:t>
                </a:r>
              </a:p>
            </p:txBody>
          </p: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E3FD218-C2B0-476C-80F1-5C3210041978}"/>
                  </a:ext>
                </a:extLst>
              </p:cNvPr>
              <p:cNvSpPr txBox="1"/>
              <p:nvPr/>
            </p:nvSpPr>
            <p:spPr>
              <a:xfrm>
                <a:off x="1908068" y="1918623"/>
                <a:ext cx="14433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latin typeface="Segoe Script" panose="030B0504020000000003" pitchFamily="66" charset="0"/>
                    <a:ea typeface="Roboto" pitchFamily="2" charset="0"/>
                  </a:rPr>
                  <a:t>diktát</a:t>
                </a:r>
              </a:p>
            </p:txBody>
          </p: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DC1ADD82-05F6-4D32-BCB0-7F439291A48F}"/>
                  </a:ext>
                </a:extLst>
              </p:cNvPr>
              <p:cNvSpPr txBox="1"/>
              <p:nvPr/>
            </p:nvSpPr>
            <p:spPr>
              <a:xfrm>
                <a:off x="1908068" y="2396123"/>
                <a:ext cx="232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latin typeface="Segoe Script" panose="030B0504020000000003" pitchFamily="66" charset="0"/>
                    <a:ea typeface="Roboto" pitchFamily="2" charset="0"/>
                  </a:rPr>
                  <a:t>podstatná jména</a:t>
                </a:r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4AC52032-CFA5-4419-99AB-CB05A3EEB621}"/>
                  </a:ext>
                </a:extLst>
              </p:cNvPr>
              <p:cNvSpPr txBox="1"/>
              <p:nvPr/>
            </p:nvSpPr>
            <p:spPr>
              <a:xfrm>
                <a:off x="1884680" y="2852524"/>
                <a:ext cx="232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latin typeface="Segoe Script" panose="030B0504020000000003" pitchFamily="66" charset="0"/>
                    <a:ea typeface="Roboto" pitchFamily="2" charset="0"/>
                  </a:rPr>
                  <a:t>slovesa</a:t>
                </a:r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423EB8B0-559D-4B96-8B93-5D6C3442BDDE}"/>
                  </a:ext>
                </a:extLst>
              </p:cNvPr>
              <p:cNvSpPr txBox="1"/>
              <p:nvPr/>
            </p:nvSpPr>
            <p:spPr>
              <a:xfrm>
                <a:off x="1884679" y="3308925"/>
                <a:ext cx="232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latin typeface="Segoe Script" panose="030B0504020000000003" pitchFamily="66" charset="0"/>
                    <a:ea typeface="Roboto" pitchFamily="2" charset="0"/>
                  </a:rPr>
                  <a:t>domácí úkol</a:t>
                </a: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367EDC6-8B59-4CAC-90C2-DE183F673FF7}"/>
                  </a:ext>
                </a:extLst>
              </p:cNvPr>
              <p:cNvSpPr txBox="1"/>
              <p:nvPr/>
            </p:nvSpPr>
            <p:spPr>
              <a:xfrm>
                <a:off x="1908068" y="3789907"/>
                <a:ext cx="232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latin typeface="Segoe Script" panose="030B0504020000000003" pitchFamily="66" charset="0"/>
                    <a:ea typeface="Roboto" pitchFamily="2" charset="0"/>
                  </a:rPr>
                  <a:t>přídavná jména</a:t>
                </a: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471F8F6A-AB72-4C16-AC62-E99D47E2FE85}"/>
                  </a:ext>
                </a:extLst>
              </p:cNvPr>
              <p:cNvSpPr txBox="1"/>
              <p:nvPr/>
            </p:nvSpPr>
            <p:spPr>
              <a:xfrm>
                <a:off x="7678948" y="1918623"/>
                <a:ext cx="2135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latin typeface="Segoe Script" panose="030B0504020000000003" pitchFamily="66" charset="0"/>
                    <a:ea typeface="Roboto" pitchFamily="2" charset="0"/>
                  </a:rPr>
                  <a:t>křížové výpravy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D164F78A-5017-4169-B1B8-5027115AE48C}"/>
                  </a:ext>
                </a:extLst>
              </p:cNvPr>
              <p:cNvSpPr txBox="1"/>
              <p:nvPr/>
            </p:nvSpPr>
            <p:spPr>
              <a:xfrm>
                <a:off x="6205201" y="1957095"/>
                <a:ext cx="7513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b="1" dirty="0">
                    <a:latin typeface="Segoe Script" panose="030B0504020000000003" pitchFamily="66" charset="0"/>
                    <a:ea typeface="Roboto" pitchFamily="2" charset="0"/>
                  </a:rPr>
                  <a:t>10. 2.</a:t>
                </a: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90F4F2F1-5223-4CDA-BDFD-3599F8177BA9}"/>
                  </a:ext>
                </a:extLst>
              </p:cNvPr>
              <p:cNvSpPr txBox="1"/>
              <p:nvPr/>
            </p:nvSpPr>
            <p:spPr>
              <a:xfrm>
                <a:off x="6205203" y="2426985"/>
                <a:ext cx="7513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b="1" dirty="0">
                    <a:latin typeface="Segoe Script" panose="030B0504020000000003" pitchFamily="66" charset="0"/>
                    <a:ea typeface="Roboto" pitchFamily="2" charset="0"/>
                  </a:rPr>
                  <a:t>4. 3.</a:t>
                </a:r>
              </a:p>
            </p:txBody>
          </p:sp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6D98AD46-0A66-47F2-99E2-EE97C87C7A2F}"/>
                  </a:ext>
                </a:extLst>
              </p:cNvPr>
              <p:cNvSpPr txBox="1"/>
              <p:nvPr/>
            </p:nvSpPr>
            <p:spPr>
              <a:xfrm>
                <a:off x="6205202" y="2896875"/>
                <a:ext cx="7513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b="1" dirty="0">
                    <a:latin typeface="Segoe Script" panose="030B0504020000000003" pitchFamily="66" charset="0"/>
                    <a:ea typeface="Roboto" pitchFamily="2" charset="0"/>
                  </a:rPr>
                  <a:t>5. 3.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A194BAC9-A8DF-4ECD-9919-5B109931BB90}"/>
                  </a:ext>
                </a:extLst>
              </p:cNvPr>
              <p:cNvSpPr txBox="1"/>
              <p:nvPr/>
            </p:nvSpPr>
            <p:spPr>
              <a:xfrm>
                <a:off x="7678948" y="2384536"/>
                <a:ext cx="2135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latin typeface="Segoe Script" panose="030B0504020000000003" pitchFamily="66" charset="0"/>
                    <a:ea typeface="Roboto" pitchFamily="2" charset="0"/>
                  </a:rPr>
                  <a:t>Gotika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9BFC6BAB-CC7D-4902-98DE-378647BB42C4}"/>
                  </a:ext>
                </a:extLst>
              </p:cNvPr>
              <p:cNvSpPr txBox="1"/>
              <p:nvPr/>
            </p:nvSpPr>
            <p:spPr>
              <a:xfrm>
                <a:off x="7678948" y="2856177"/>
                <a:ext cx="2135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latin typeface="Segoe Script" panose="030B0504020000000003" pitchFamily="66" charset="0"/>
                    <a:ea typeface="Roboto" pitchFamily="2" charset="0"/>
                  </a:rPr>
                  <a:t>Referát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BEB053CD-54C8-49C2-B897-688026BCA1F8}"/>
                  </a:ext>
                </a:extLst>
              </p:cNvPr>
              <p:cNvSpPr txBox="1"/>
              <p:nvPr/>
            </p:nvSpPr>
            <p:spPr>
              <a:xfrm>
                <a:off x="4382445" y="1896388"/>
                <a:ext cx="61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Roboto" pitchFamily="2" charset="0"/>
                  </a:rPr>
                  <a:t>2</a:t>
                </a:r>
              </a:p>
            </p:txBody>
          </p:sp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525332AF-1845-4197-8082-4EA22E8A3813}"/>
                  </a:ext>
                </a:extLst>
              </p:cNvPr>
              <p:cNvSpPr txBox="1"/>
              <p:nvPr/>
            </p:nvSpPr>
            <p:spPr>
              <a:xfrm>
                <a:off x="4382445" y="2372522"/>
                <a:ext cx="61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Roboto" pitchFamily="2" charset="0"/>
                  </a:rPr>
                  <a:t>1-</a:t>
                </a:r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41C15944-3297-4DF5-97DC-7DA496B3ADFD}"/>
                  </a:ext>
                </a:extLst>
              </p:cNvPr>
              <p:cNvSpPr txBox="1"/>
              <p:nvPr/>
            </p:nvSpPr>
            <p:spPr>
              <a:xfrm>
                <a:off x="4382445" y="2837135"/>
                <a:ext cx="61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Roboto" pitchFamily="2" charset="0"/>
                  </a:rPr>
                  <a:t>3</a:t>
                </a:r>
              </a:p>
            </p:txBody>
          </p:sp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1450C925-715F-49BB-94AE-56C30289F746}"/>
                  </a:ext>
                </a:extLst>
              </p:cNvPr>
              <p:cNvSpPr txBox="1"/>
              <p:nvPr/>
            </p:nvSpPr>
            <p:spPr>
              <a:xfrm>
                <a:off x="4382445" y="3313206"/>
                <a:ext cx="61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Roboto" pitchFamily="2" charset="0"/>
                  </a:rPr>
                  <a:t>5</a:t>
                </a:r>
              </a:p>
            </p:txBody>
          </p: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CD0B86CE-738D-462D-A188-E6AB57EF45C7}"/>
                  </a:ext>
                </a:extLst>
              </p:cNvPr>
              <p:cNvSpPr txBox="1"/>
              <p:nvPr/>
            </p:nvSpPr>
            <p:spPr>
              <a:xfrm>
                <a:off x="4382445" y="3777893"/>
                <a:ext cx="61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Roboto" pitchFamily="2" charset="0"/>
                  </a:rPr>
                  <a:t>2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CCFA9BE9-8510-4DD6-A373-B94B25BC92CB}"/>
                  </a:ext>
                </a:extLst>
              </p:cNvPr>
              <p:cNvSpPr txBox="1"/>
              <p:nvPr/>
            </p:nvSpPr>
            <p:spPr>
              <a:xfrm>
                <a:off x="10153325" y="1904802"/>
                <a:ext cx="61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Roboto" pitchFamily="2" charset="0"/>
                  </a:rPr>
                  <a:t>2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E73B4F4A-384B-4AED-A144-BF9C99B2BF59}"/>
                  </a:ext>
                </a:extLst>
              </p:cNvPr>
              <p:cNvSpPr txBox="1"/>
              <p:nvPr/>
            </p:nvSpPr>
            <p:spPr>
              <a:xfrm>
                <a:off x="10149837" y="2372332"/>
                <a:ext cx="61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Roboto" pitchFamily="2" charset="0"/>
                  </a:rPr>
                  <a:t>1</a:t>
                </a:r>
              </a:p>
            </p:txBody>
          </p:sp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89AE6DCE-E0E4-4EDB-827A-325241BC307F}"/>
                  </a:ext>
                </a:extLst>
              </p:cNvPr>
              <p:cNvSpPr txBox="1"/>
              <p:nvPr/>
            </p:nvSpPr>
            <p:spPr>
              <a:xfrm>
                <a:off x="10149837" y="2835210"/>
                <a:ext cx="61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Roboto" pitchFamily="2" charset="0"/>
                  </a:rPr>
                  <a:t>1-</a:t>
                </a:r>
              </a:p>
            </p:txBody>
          </p:sp>
        </p:grpSp>
        <p:cxnSp>
          <p:nvCxnSpPr>
            <p:cNvPr id="2049" name="Přímá spojnice 2048">
              <a:extLst>
                <a:ext uri="{FF2B5EF4-FFF2-40B4-BE49-F238E27FC236}">
                  <a16:creationId xmlns:a16="http://schemas.microsoft.com/office/drawing/2014/main" id="{784E1AC8-6FD2-4F2A-9D48-7B207FCD7CFE}"/>
                </a:ext>
              </a:extLst>
            </p:cNvPr>
            <p:cNvCxnSpPr/>
            <p:nvPr/>
          </p:nvCxnSpPr>
          <p:spPr>
            <a:xfrm>
              <a:off x="487082" y="4602480"/>
              <a:ext cx="11253307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F758E3C-7454-4754-B4BA-558B08C45CC9}"/>
              </a:ext>
            </a:extLst>
          </p:cNvPr>
          <p:cNvSpPr txBox="1"/>
          <p:nvPr/>
        </p:nvSpPr>
        <p:spPr>
          <a:xfrm>
            <a:off x="2452985" y="5408170"/>
            <a:ext cx="72860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Jakou informaci ŽK Kateřině poskytuje?</a:t>
            </a:r>
          </a:p>
          <a:p>
            <a:pPr algn="ctr"/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Co se dozvídá o učení svého syna?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Grafický objekt 43" descr="Pomoc">
            <a:extLst>
              <a:ext uri="{FF2B5EF4-FFF2-40B4-BE49-F238E27FC236}">
                <a16:creationId xmlns:a16="http://schemas.microsoft.com/office/drawing/2014/main" id="{37F4DB8B-D576-419A-BFFA-F1B3718D3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5009" y="5544313"/>
            <a:ext cx="562454" cy="562454"/>
          </a:xfrm>
          <a:prstGeom prst="rect">
            <a:avLst/>
          </a:prstGeom>
        </p:spPr>
      </p:pic>
      <p:pic>
        <p:nvPicPr>
          <p:cNvPr id="45" name="Grafický objekt 44" descr="Pomoc">
            <a:extLst>
              <a:ext uri="{FF2B5EF4-FFF2-40B4-BE49-F238E27FC236}">
                <a16:creationId xmlns:a16="http://schemas.microsoft.com/office/drawing/2014/main" id="{C816C12B-D0E0-4A61-AD03-27A612FE3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4537" y="5544313"/>
            <a:ext cx="562454" cy="562454"/>
          </a:xfrm>
          <a:prstGeom prst="rect">
            <a:avLst/>
          </a:prstGeom>
        </p:spPr>
      </p:pic>
      <p:pic>
        <p:nvPicPr>
          <p:cNvPr id="2054" name="Obrázek 2053">
            <a:hlinkClick r:id="rId5" action="ppaction://hlinksldjump"/>
            <a:extLst>
              <a:ext uri="{FF2B5EF4-FFF2-40B4-BE49-F238E27FC236}">
                <a16:creationId xmlns:a16="http://schemas.microsoft.com/office/drawing/2014/main" id="{3764006B-BF50-4311-A6B2-061B7C6BC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28" y="6106767"/>
            <a:ext cx="1006082" cy="5624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496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1DAC484E-C9C2-42BF-8556-6EF0668B26DD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BA003F2-A833-46B3-B9EE-37D44A22DAE4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 zjistím, co se žák skutečně naučil?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FF44D1A-203A-44BD-AB39-83E26E793BB5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4258BC3A-4D41-4210-ABD9-A0514980BD26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5FF25706-6C8E-4A8D-8DFB-1803A0961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89312D74-137C-4793-91A9-DB7D68EA4854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9FB49F45-302B-4F43-8BF0-CE6C1FEAE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ADE46584-953D-4957-B063-9375E11E85A1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5629569-B580-44B2-B031-763C3B2A0D8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96" y="2758440"/>
            <a:ext cx="1296539" cy="2113358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FAA0C63-5C7B-40AB-B41D-63A6DB685762}"/>
              </a:ext>
            </a:extLst>
          </p:cNvPr>
          <p:cNvCxnSpPr>
            <a:cxnSpLocks/>
          </p:cNvCxnSpPr>
          <p:nvPr/>
        </p:nvCxnSpPr>
        <p:spPr>
          <a:xfrm rot="16200000">
            <a:off x="5894326" y="2426457"/>
            <a:ext cx="343470" cy="0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1C11EF-3A68-4E21-AFE5-B630609E4BF3}"/>
              </a:ext>
            </a:extLst>
          </p:cNvPr>
          <p:cNvSpPr txBox="1"/>
          <p:nvPr/>
        </p:nvSpPr>
        <p:spPr>
          <a:xfrm>
            <a:off x="1007806" y="1900779"/>
            <a:ext cx="33740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Bookman Old Style" panose="02050604050505020204" pitchFamily="18" charset="0"/>
              </a:rPr>
              <a:t>Jak konkrétně zjistím, co se žák naučil?</a:t>
            </a:r>
            <a:endParaRPr lang="cs-CZ" sz="2000" b="1" dirty="0">
              <a:latin typeface="Bookman Old Style" panose="02050604050505020204" pitchFamily="18" charset="0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B9909A9-44D3-492F-B143-C9C3B0F519DD}"/>
              </a:ext>
            </a:extLst>
          </p:cNvPr>
          <p:cNvCxnSpPr>
            <a:cxnSpLocks/>
          </p:cNvCxnSpPr>
          <p:nvPr/>
        </p:nvCxnSpPr>
        <p:spPr>
          <a:xfrm flipH="1" flipV="1">
            <a:off x="4381833" y="2237672"/>
            <a:ext cx="1684228" cy="8476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cký objekt 15" descr="Ruka s ukazováčkem ukazujícím doprava">
            <a:extLst>
              <a:ext uri="{FF2B5EF4-FFF2-40B4-BE49-F238E27FC236}">
                <a16:creationId xmlns:a16="http://schemas.microsoft.com/office/drawing/2014/main" id="{246D0913-48FE-49D5-8C92-844D0E138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305895" y="3083466"/>
            <a:ext cx="587679" cy="587679"/>
          </a:xfrm>
          <a:prstGeom prst="rect">
            <a:avLst/>
          </a:prstGeom>
        </p:spPr>
      </p:pic>
      <p:pic>
        <p:nvPicPr>
          <p:cNvPr id="17" name="Grafický objekt 16" descr="Ruka s ukazováčkem ukazujícím doprava">
            <a:extLst>
              <a:ext uri="{FF2B5EF4-FFF2-40B4-BE49-F238E27FC236}">
                <a16:creationId xmlns:a16="http://schemas.microsoft.com/office/drawing/2014/main" id="{18CC24C8-14D5-4EE5-97A2-7617E7343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2400979" y="3083466"/>
            <a:ext cx="587679" cy="587679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3431E34-8625-4ABA-ABF9-09B04B6C7F7C}"/>
              </a:ext>
            </a:extLst>
          </p:cNvPr>
          <p:cNvSpPr txBox="1"/>
          <p:nvPr/>
        </p:nvSpPr>
        <p:spPr>
          <a:xfrm>
            <a:off x="1022275" y="3947354"/>
            <a:ext cx="334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stanovím konkrétně, CO MÁ ŽÁK ZVLÁDNOUT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EAD5774-9893-4071-ADF3-2C3B66E3CED3}"/>
              </a:ext>
            </a:extLst>
          </p:cNvPr>
          <p:cNvSpPr txBox="1"/>
          <p:nvPr/>
        </p:nvSpPr>
        <p:spPr>
          <a:xfrm>
            <a:off x="7339163" y="3905112"/>
            <a:ext cx="452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seznámím s cíli žáka,</a:t>
            </a:r>
          </a:p>
          <a:p>
            <a:pPr algn="ctr"/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poskytnu mu prostor pro vyjádření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A13872E-7A4B-46B2-BD68-401DB0598E4F}"/>
              </a:ext>
            </a:extLst>
          </p:cNvPr>
          <p:cNvSpPr txBox="1"/>
          <p:nvPr/>
        </p:nvSpPr>
        <p:spPr>
          <a:xfrm>
            <a:off x="2203150" y="4791916"/>
            <a:ext cx="97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D86E456-1068-41CE-B68B-2C5BD5A01B7E}"/>
              </a:ext>
            </a:extLst>
          </p:cNvPr>
          <p:cNvSpPr txBox="1"/>
          <p:nvPr/>
        </p:nvSpPr>
        <p:spPr>
          <a:xfrm>
            <a:off x="769737" y="5347242"/>
            <a:ext cx="404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stanovím </a:t>
            </a:r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VZDĚLÁVACÍ CÍL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410F8291-A34E-4275-A67E-D052EDE45974}"/>
              </a:ext>
            </a:extLst>
          </p:cNvPr>
          <p:cNvCxnSpPr>
            <a:cxnSpLocks/>
          </p:cNvCxnSpPr>
          <p:nvPr/>
        </p:nvCxnSpPr>
        <p:spPr>
          <a:xfrm flipH="1" flipV="1">
            <a:off x="6066061" y="2246246"/>
            <a:ext cx="1684228" cy="8476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FFDB31F-423F-4930-876A-B9B386AB9526}"/>
              </a:ext>
            </a:extLst>
          </p:cNvPr>
          <p:cNvSpPr txBox="1"/>
          <p:nvPr/>
        </p:nvSpPr>
        <p:spPr>
          <a:xfrm>
            <a:off x="7735076" y="1920779"/>
            <a:ext cx="33740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Bookman Old Style" panose="02050604050505020204" pitchFamily="18" charset="0"/>
              </a:rPr>
              <a:t>Jak zapojím do hodnocení žáka?</a:t>
            </a:r>
            <a:endParaRPr lang="cs-CZ" sz="2000" b="1" dirty="0">
              <a:latin typeface="Bookman Old Style" panose="0205060405050502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D8AB60D-74A7-4F52-B017-5489D99B8815}"/>
              </a:ext>
            </a:extLst>
          </p:cNvPr>
          <p:cNvSpPr txBox="1"/>
          <p:nvPr/>
        </p:nvSpPr>
        <p:spPr>
          <a:xfrm>
            <a:off x="9109069" y="4718510"/>
            <a:ext cx="97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8384671-6587-4A05-9F9C-DAEF7CF49A29}"/>
              </a:ext>
            </a:extLst>
          </p:cNvPr>
          <p:cNvSpPr txBox="1"/>
          <p:nvPr/>
        </p:nvSpPr>
        <p:spPr>
          <a:xfrm>
            <a:off x="7577571" y="5347242"/>
            <a:ext cx="404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provede </a:t>
            </a:r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SEBEHODNOCENÍ</a:t>
            </a:r>
          </a:p>
        </p:txBody>
      </p:sp>
    </p:spTree>
    <p:extLst>
      <p:ext uri="{BB962C8B-B14F-4D97-AF65-F5344CB8AC3E}">
        <p14:creationId xmlns:p14="http://schemas.microsoft.com/office/powerpoint/2010/main" val="34937782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2" grpId="0"/>
      <p:bldP spid="26" grpId="0"/>
      <p:bldP spid="27" grpId="0"/>
      <p:bldP spid="29" grpId="0" animBg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DAE6435B-43D4-4F3C-A5E8-AC46BA5F6684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E348A3-67FD-4F83-8A99-59F701345967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 zjistím, co se žák skutečně naučil?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2CCD08D4-8731-4DD1-91C4-44BF3A6A49F5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4876A4C1-B0FE-4980-87EA-E6228EBCC443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652401BC-FB3C-47A5-A031-20164543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D33765A8-3E89-4E21-B3D3-65BC9BEFA73A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53DABCB7-FBD0-4A49-9A58-970E80D84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5F8A53C0-AF61-4EAC-9EC4-19B74668312F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6E6CD0C-D206-4F20-BF23-335D48C33883}"/>
              </a:ext>
            </a:extLst>
          </p:cNvPr>
          <p:cNvSpPr txBox="1"/>
          <p:nvPr/>
        </p:nvSpPr>
        <p:spPr>
          <a:xfrm>
            <a:off x="1915471" y="2614052"/>
            <a:ext cx="9031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Stanovujete si Vy cíle pro své vyučovací hodiny? Proč ano/ne?</a:t>
            </a:r>
            <a:endParaRPr lang="cs-CZ" sz="36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cký objekt 10" descr="Pomoc">
            <a:extLst>
              <a:ext uri="{FF2B5EF4-FFF2-40B4-BE49-F238E27FC236}">
                <a16:creationId xmlns:a16="http://schemas.microsoft.com/office/drawing/2014/main" id="{5E814B5B-FEEF-4081-9E70-C62020466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651" y="2755363"/>
            <a:ext cx="671483" cy="6714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C851EB8-6E3B-4BC8-B41F-D9B300B61FF1}"/>
              </a:ext>
            </a:extLst>
          </p:cNvPr>
          <p:cNvSpPr txBox="1"/>
          <p:nvPr/>
        </p:nvSpPr>
        <p:spPr>
          <a:xfrm>
            <a:off x="1915471" y="4370896"/>
            <a:ext cx="9031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Znají tyto cíle Vaši žáci? </a:t>
            </a:r>
            <a:endParaRPr lang="cs-CZ" sz="36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cký objekt 12" descr="Pomoc">
            <a:extLst>
              <a:ext uri="{FF2B5EF4-FFF2-40B4-BE49-F238E27FC236}">
                <a16:creationId xmlns:a16="http://schemas.microsoft.com/office/drawing/2014/main" id="{59144DEA-8E90-4099-9235-19835C8A1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651" y="4296763"/>
            <a:ext cx="671483" cy="67148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578BD95-EBFF-41DD-9D63-BC31DB64C752}"/>
              </a:ext>
            </a:extLst>
          </p:cNvPr>
          <p:cNvSpPr txBox="1"/>
          <p:nvPr/>
        </p:nvSpPr>
        <p:spPr>
          <a:xfrm>
            <a:off x="2762351" y="6136563"/>
            <a:ext cx="9031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008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82C014F9-15AB-4229-A0AA-BD3B16DEDD15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0B9388A-6502-46A8-9AC2-76323DD0B688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CVIČENÍ 1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Najděte nesprávně formulované cíle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8C2B781-952E-496D-9C40-DA0CBA2EEBC6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FFCFE752-9DD2-4760-80B7-3CAC64E79522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520966CC-4B4D-4DCE-99B3-9AC97F0F2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19DF59EF-3DCF-4149-ABA2-43D54D1AC057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6084D5BC-D876-4C33-A4C6-27212E96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A37C351-32D5-41F2-9825-F8033358CA82}"/>
              </a:ext>
            </a:extLst>
          </p:cNvPr>
          <p:cNvSpPr txBox="1"/>
          <p:nvPr/>
        </p:nvSpPr>
        <p:spPr>
          <a:xfrm>
            <a:off x="3097838" y="650046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3BB0B4A-152A-4996-BF8F-A14319B5CA41}"/>
              </a:ext>
            </a:extLst>
          </p:cNvPr>
          <p:cNvSpPr txBox="1"/>
          <p:nvPr/>
        </p:nvSpPr>
        <p:spPr>
          <a:xfrm>
            <a:off x="1169901" y="1316111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67482D-83A9-40C5-B999-40DD3CC1363B}"/>
              </a:ext>
            </a:extLst>
          </p:cNvPr>
          <p:cNvSpPr txBox="1"/>
          <p:nvPr/>
        </p:nvSpPr>
        <p:spPr>
          <a:xfrm>
            <a:off x="1168806" y="1811314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B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0DE43AC-663E-4C95-BB02-323680CCF34F}"/>
              </a:ext>
            </a:extLst>
          </p:cNvPr>
          <p:cNvSpPr txBox="1"/>
          <p:nvPr/>
        </p:nvSpPr>
        <p:spPr>
          <a:xfrm>
            <a:off x="1168654" y="2340973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63A3533-AAD5-4C41-8FF1-A575E59A393B}"/>
              </a:ext>
            </a:extLst>
          </p:cNvPr>
          <p:cNvSpPr txBox="1"/>
          <p:nvPr/>
        </p:nvSpPr>
        <p:spPr>
          <a:xfrm>
            <a:off x="1168654" y="2883899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D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E5A3AE4-C276-46EE-8891-A39C5A123F71}"/>
              </a:ext>
            </a:extLst>
          </p:cNvPr>
          <p:cNvSpPr txBox="1"/>
          <p:nvPr/>
        </p:nvSpPr>
        <p:spPr>
          <a:xfrm>
            <a:off x="1814050" y="1368106"/>
            <a:ext cx="52282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uvede vše, co ví o osvícenství.</a:t>
            </a:r>
            <a:endParaRPr lang="cs-CZ" sz="2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D088E52-3640-401F-9FF8-215817EE7790}"/>
              </a:ext>
            </a:extLst>
          </p:cNvPr>
          <p:cNvSpPr txBox="1"/>
          <p:nvPr/>
        </p:nvSpPr>
        <p:spPr>
          <a:xfrm>
            <a:off x="1814050" y="1868734"/>
            <a:ext cx="102740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Žáci se budou učit o osvícenství a jeho významu.</a:t>
            </a:r>
            <a:endParaRPr lang="cs-CZ" sz="2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99E6702-6BB2-4743-BD0B-984291EBB545}"/>
              </a:ext>
            </a:extLst>
          </p:cNvPr>
          <p:cNvSpPr txBox="1"/>
          <p:nvPr/>
        </p:nvSpPr>
        <p:spPr>
          <a:xfrm>
            <a:off x="1814050" y="2388839"/>
            <a:ext cx="91124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vysvětlí pojmy: osvícenství, racionalismus </a:t>
            </a:r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empirismus.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4ECACC-D4E6-4EBF-B5DE-A2E5962D628E}"/>
              </a:ext>
            </a:extLst>
          </p:cNvPr>
          <p:cNvSpPr txBox="1"/>
          <p:nvPr/>
        </p:nvSpPr>
        <p:spPr>
          <a:xfrm>
            <a:off x="1844618" y="2925143"/>
            <a:ext cx="64195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rozumí tomu, proč vzniklo osvícenství.</a:t>
            </a:r>
            <a:endParaRPr lang="cs-CZ" sz="2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E12BF36-C218-4535-92FE-22D9165CE84D}"/>
              </a:ext>
            </a:extLst>
          </p:cNvPr>
          <p:cNvSpPr txBox="1"/>
          <p:nvPr/>
        </p:nvSpPr>
        <p:spPr>
          <a:xfrm>
            <a:off x="1168654" y="3540430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C267299-042D-475A-BB01-3AF4F7E2B85C}"/>
              </a:ext>
            </a:extLst>
          </p:cNvPr>
          <p:cNvSpPr txBox="1"/>
          <p:nvPr/>
        </p:nvSpPr>
        <p:spPr>
          <a:xfrm>
            <a:off x="1858753" y="3456085"/>
            <a:ext cx="9741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uvede alespoň jeden příklad chování z dnešní doby, který by osvícenci (např. Kant) označili za „neosvícený“, </a:t>
            </a:r>
            <a:r>
              <a:rPr lang="cs-CZ" sz="2000" i="1">
                <a:solidFill>
                  <a:schemeClr val="bg1"/>
                </a:solidFill>
                <a:latin typeface="Bookman Old Style" panose="02050604050505020204" pitchFamily="18" charset="0"/>
              </a:rPr>
              <a:t>a vysvětlí, </a:t>
            </a:r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proč by jej tak označili. </a:t>
            </a:r>
            <a:endParaRPr lang="cs-CZ" sz="20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EE73C41-C15A-4D8F-B128-0202FC81DFF6}"/>
              </a:ext>
            </a:extLst>
          </p:cNvPr>
          <p:cNvSpPr txBox="1"/>
          <p:nvPr/>
        </p:nvSpPr>
        <p:spPr>
          <a:xfrm>
            <a:off x="1168654" y="4161612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EAF9A23-CB1C-46CB-A408-0DA3E08656AC}"/>
              </a:ext>
            </a:extLst>
          </p:cNvPr>
          <p:cNvSpPr txBox="1"/>
          <p:nvPr/>
        </p:nvSpPr>
        <p:spPr>
          <a:xfrm>
            <a:off x="1844618" y="4219616"/>
            <a:ext cx="8896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pochopí, proč vzniklo osvícenství právě v 18. století.</a:t>
            </a:r>
            <a:endParaRPr lang="cs-CZ" sz="2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5855ED3-CF98-4D5D-A329-304983E87014}"/>
              </a:ext>
            </a:extLst>
          </p:cNvPr>
          <p:cNvSpPr txBox="1"/>
          <p:nvPr/>
        </p:nvSpPr>
        <p:spPr>
          <a:xfrm>
            <a:off x="1168654" y="4697416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675A4A-C05A-4644-9AE8-5962E4D6EEB7}"/>
              </a:ext>
            </a:extLst>
          </p:cNvPr>
          <p:cNvSpPr txBox="1"/>
          <p:nvPr/>
        </p:nvSpPr>
        <p:spPr>
          <a:xfrm>
            <a:off x="1844618" y="4739721"/>
            <a:ext cx="8896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vyjmenuje 2 filozofy z doby osvícenství.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8F9DC83-1725-4310-8969-7EFF26227C6A}"/>
              </a:ext>
            </a:extLst>
          </p:cNvPr>
          <p:cNvSpPr txBox="1"/>
          <p:nvPr/>
        </p:nvSpPr>
        <p:spPr>
          <a:xfrm>
            <a:off x="1182789" y="5240342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A7C0A6C-5025-42A0-9E0C-D6F259D5627F}"/>
              </a:ext>
            </a:extLst>
          </p:cNvPr>
          <p:cNvSpPr txBox="1"/>
          <p:nvPr/>
        </p:nvSpPr>
        <p:spPr>
          <a:xfrm>
            <a:off x="1858753" y="5270212"/>
            <a:ext cx="8896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vyjádří souhlas s osvícenstvím.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162AAF1-1D61-41A7-91C1-2F3DC61AAF8E}"/>
              </a:ext>
            </a:extLst>
          </p:cNvPr>
          <p:cNvSpPr txBox="1"/>
          <p:nvPr/>
        </p:nvSpPr>
        <p:spPr>
          <a:xfrm>
            <a:off x="1182789" y="5971372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DD5C477-009B-4491-A960-ADAA8DF53AF1}"/>
              </a:ext>
            </a:extLst>
          </p:cNvPr>
          <p:cNvSpPr txBox="1"/>
          <p:nvPr/>
        </p:nvSpPr>
        <p:spPr>
          <a:xfrm>
            <a:off x="1844618" y="5817484"/>
            <a:ext cx="96680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na základě citátů představitelů osvícenství a obrázků uvede alespoň 2 pojmy/témata osvícenství.</a:t>
            </a:r>
          </a:p>
        </p:txBody>
      </p:sp>
      <p:sp>
        <p:nvSpPr>
          <p:cNvPr id="39" name="1">
            <a:extLst>
              <a:ext uri="{FF2B5EF4-FFF2-40B4-BE49-F238E27FC236}">
                <a16:creationId xmlns:a16="http://schemas.microsoft.com/office/drawing/2014/main" id="{A390BAFE-B36F-4232-972D-DF2DF2C62224}"/>
              </a:ext>
            </a:extLst>
          </p:cNvPr>
          <p:cNvSpPr/>
          <p:nvPr/>
        </p:nvSpPr>
        <p:spPr>
          <a:xfrm>
            <a:off x="617164" y="1368106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2">
            <a:extLst>
              <a:ext uri="{FF2B5EF4-FFF2-40B4-BE49-F238E27FC236}">
                <a16:creationId xmlns:a16="http://schemas.microsoft.com/office/drawing/2014/main" id="{7C378D78-3596-4D91-9772-2787CB033F79}"/>
              </a:ext>
            </a:extLst>
          </p:cNvPr>
          <p:cNvSpPr/>
          <p:nvPr/>
        </p:nvSpPr>
        <p:spPr>
          <a:xfrm>
            <a:off x="609903" y="241232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" name="Grafický objekt 40" descr="Zaškrtnutí">
            <a:extLst>
              <a:ext uri="{FF2B5EF4-FFF2-40B4-BE49-F238E27FC236}">
                <a16:creationId xmlns:a16="http://schemas.microsoft.com/office/drawing/2014/main" id="{027DCF15-6D77-4A4D-9622-59AF489D6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045" y="2447033"/>
            <a:ext cx="320405" cy="320405"/>
          </a:xfrm>
          <a:prstGeom prst="rect">
            <a:avLst/>
          </a:prstGeom>
        </p:spPr>
      </p:pic>
      <p:pic>
        <p:nvPicPr>
          <p:cNvPr id="42" name="Grafický objekt 41" descr="Zavřít">
            <a:extLst>
              <a:ext uri="{FF2B5EF4-FFF2-40B4-BE49-F238E27FC236}">
                <a16:creationId xmlns:a16="http://schemas.microsoft.com/office/drawing/2014/main" id="{EC443EC4-445C-4D7C-BD24-DBF66F224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633" y="1355507"/>
            <a:ext cx="400110" cy="400110"/>
          </a:xfrm>
          <a:prstGeom prst="rect">
            <a:avLst/>
          </a:prstGeom>
        </p:spPr>
      </p:pic>
      <p:sp>
        <p:nvSpPr>
          <p:cNvPr id="43" name="1">
            <a:extLst>
              <a:ext uri="{FF2B5EF4-FFF2-40B4-BE49-F238E27FC236}">
                <a16:creationId xmlns:a16="http://schemas.microsoft.com/office/drawing/2014/main" id="{AA2D1BE0-D8E0-4611-85AF-A5C91850F8DA}"/>
              </a:ext>
            </a:extLst>
          </p:cNvPr>
          <p:cNvSpPr/>
          <p:nvPr/>
        </p:nvSpPr>
        <p:spPr>
          <a:xfrm>
            <a:off x="610571" y="1885622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4" name="Grafický objekt 43" descr="Zavřít">
            <a:extLst>
              <a:ext uri="{FF2B5EF4-FFF2-40B4-BE49-F238E27FC236}">
                <a16:creationId xmlns:a16="http://schemas.microsoft.com/office/drawing/2014/main" id="{DB251971-9D43-47CE-83F5-E2324FDA99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040" y="1873023"/>
            <a:ext cx="400110" cy="400110"/>
          </a:xfrm>
          <a:prstGeom prst="rect">
            <a:avLst/>
          </a:prstGeom>
        </p:spPr>
      </p:pic>
      <p:sp>
        <p:nvSpPr>
          <p:cNvPr id="46" name="1">
            <a:extLst>
              <a:ext uri="{FF2B5EF4-FFF2-40B4-BE49-F238E27FC236}">
                <a16:creationId xmlns:a16="http://schemas.microsoft.com/office/drawing/2014/main" id="{747642CD-6857-4951-BB3D-B2674EC18190}"/>
              </a:ext>
            </a:extLst>
          </p:cNvPr>
          <p:cNvSpPr/>
          <p:nvPr/>
        </p:nvSpPr>
        <p:spPr>
          <a:xfrm>
            <a:off x="617164" y="2957442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7" name="Grafický objekt 46" descr="Zavřít">
            <a:extLst>
              <a:ext uri="{FF2B5EF4-FFF2-40B4-BE49-F238E27FC236}">
                <a16:creationId xmlns:a16="http://schemas.microsoft.com/office/drawing/2014/main" id="{E1059E72-66A3-4DB3-BCC2-F3087DC4D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633" y="2944843"/>
            <a:ext cx="400110" cy="400110"/>
          </a:xfrm>
          <a:prstGeom prst="rect">
            <a:avLst/>
          </a:prstGeom>
        </p:spPr>
      </p:pic>
      <p:sp>
        <p:nvSpPr>
          <p:cNvPr id="48" name="2">
            <a:extLst>
              <a:ext uri="{FF2B5EF4-FFF2-40B4-BE49-F238E27FC236}">
                <a16:creationId xmlns:a16="http://schemas.microsoft.com/office/drawing/2014/main" id="{475552C5-4047-4ECB-8DAE-2E7FE6FCBDBE}"/>
              </a:ext>
            </a:extLst>
          </p:cNvPr>
          <p:cNvSpPr/>
          <p:nvPr/>
        </p:nvSpPr>
        <p:spPr>
          <a:xfrm>
            <a:off x="620063" y="3611755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9" name="Grafický objekt 48" descr="Zaškrtnutí">
            <a:extLst>
              <a:ext uri="{FF2B5EF4-FFF2-40B4-BE49-F238E27FC236}">
                <a16:creationId xmlns:a16="http://schemas.microsoft.com/office/drawing/2014/main" id="{3D16A997-12E8-48F2-B5D1-528A15F41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860" y="3631084"/>
            <a:ext cx="320405" cy="320405"/>
          </a:xfrm>
          <a:prstGeom prst="rect">
            <a:avLst/>
          </a:prstGeom>
        </p:spPr>
      </p:pic>
      <p:sp>
        <p:nvSpPr>
          <p:cNvPr id="50" name="1">
            <a:extLst>
              <a:ext uri="{FF2B5EF4-FFF2-40B4-BE49-F238E27FC236}">
                <a16:creationId xmlns:a16="http://schemas.microsoft.com/office/drawing/2014/main" id="{2CCB4F2A-779A-445C-B53F-ABB635B7A083}"/>
              </a:ext>
            </a:extLst>
          </p:cNvPr>
          <p:cNvSpPr/>
          <p:nvPr/>
        </p:nvSpPr>
        <p:spPr>
          <a:xfrm>
            <a:off x="628338" y="424169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" name="Grafický objekt 50" descr="Zavřít">
            <a:extLst>
              <a:ext uri="{FF2B5EF4-FFF2-40B4-BE49-F238E27FC236}">
                <a16:creationId xmlns:a16="http://schemas.microsoft.com/office/drawing/2014/main" id="{D878AB1C-9DD0-489F-8737-0A6819067C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807" y="4229095"/>
            <a:ext cx="400110" cy="400110"/>
          </a:xfrm>
          <a:prstGeom prst="rect">
            <a:avLst/>
          </a:prstGeom>
        </p:spPr>
      </p:pic>
      <p:sp>
        <p:nvSpPr>
          <p:cNvPr id="52" name="2">
            <a:extLst>
              <a:ext uri="{FF2B5EF4-FFF2-40B4-BE49-F238E27FC236}">
                <a16:creationId xmlns:a16="http://schemas.microsoft.com/office/drawing/2014/main" id="{E5139E4D-6899-404F-97F9-B9BF7E70E1A5}"/>
              </a:ext>
            </a:extLst>
          </p:cNvPr>
          <p:cNvSpPr/>
          <p:nvPr/>
        </p:nvSpPr>
        <p:spPr>
          <a:xfrm>
            <a:off x="620063" y="476235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3" name="Grafický objekt 52" descr="Zaškrtnutí">
            <a:extLst>
              <a:ext uri="{FF2B5EF4-FFF2-40B4-BE49-F238E27FC236}">
                <a16:creationId xmlns:a16="http://schemas.microsoft.com/office/drawing/2014/main" id="{89EB7460-1DFA-4C5A-BE35-5AD406E06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205" y="4797063"/>
            <a:ext cx="320405" cy="320405"/>
          </a:xfrm>
          <a:prstGeom prst="rect">
            <a:avLst/>
          </a:prstGeom>
        </p:spPr>
      </p:pic>
      <p:sp>
        <p:nvSpPr>
          <p:cNvPr id="54" name="1">
            <a:extLst>
              <a:ext uri="{FF2B5EF4-FFF2-40B4-BE49-F238E27FC236}">
                <a16:creationId xmlns:a16="http://schemas.microsoft.com/office/drawing/2014/main" id="{52C83CC5-896D-41A8-87AF-BD5CD68DCA9C}"/>
              </a:ext>
            </a:extLst>
          </p:cNvPr>
          <p:cNvSpPr/>
          <p:nvPr/>
        </p:nvSpPr>
        <p:spPr>
          <a:xfrm>
            <a:off x="628338" y="531351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5" name="Grafický objekt 54" descr="Zavřít">
            <a:extLst>
              <a:ext uri="{FF2B5EF4-FFF2-40B4-BE49-F238E27FC236}">
                <a16:creationId xmlns:a16="http://schemas.microsoft.com/office/drawing/2014/main" id="{C9776C9D-BAF2-4282-95FD-53385C4389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807" y="5300915"/>
            <a:ext cx="400110" cy="400110"/>
          </a:xfrm>
          <a:prstGeom prst="rect">
            <a:avLst/>
          </a:prstGeom>
        </p:spPr>
      </p:pic>
      <p:sp>
        <p:nvSpPr>
          <p:cNvPr id="56" name="2">
            <a:extLst>
              <a:ext uri="{FF2B5EF4-FFF2-40B4-BE49-F238E27FC236}">
                <a16:creationId xmlns:a16="http://schemas.microsoft.com/office/drawing/2014/main" id="{AC956F5C-CB47-4C92-B434-69AF44625CEE}"/>
              </a:ext>
            </a:extLst>
          </p:cNvPr>
          <p:cNvSpPr/>
          <p:nvPr/>
        </p:nvSpPr>
        <p:spPr>
          <a:xfrm>
            <a:off x="637603" y="6063758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7" name="Grafický objekt 56" descr="Zaškrtnutí">
            <a:extLst>
              <a:ext uri="{FF2B5EF4-FFF2-40B4-BE49-F238E27FC236}">
                <a16:creationId xmlns:a16="http://schemas.microsoft.com/office/drawing/2014/main" id="{6BC2AF0B-42BC-40C9-A9BB-0AA4850B1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745" y="6098467"/>
            <a:ext cx="320405" cy="3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267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15B142BC-1BBC-49EC-95A2-A0985B90474A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8AEE905-8C47-4059-8F11-26F8B1954458}"/>
              </a:ext>
            </a:extLst>
          </p:cNvPr>
          <p:cNvSpPr/>
          <p:nvPr/>
        </p:nvSpPr>
        <p:spPr>
          <a:xfrm>
            <a:off x="1004087" y="413660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CVIČENÍ 1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V čem jsou nesprávné formulace chybné?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39C7FB6-503B-43F5-A2EA-4875F57D6416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79B17FA4-21ED-4CFA-990C-B2E7BAB0970F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4DE152EF-7F1B-4D5A-B3C1-6A2D56164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7645A9B2-4A31-418F-B5D4-1A1A2EA003D5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4CC3F0B6-0304-4C6D-90AD-D073F0981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A5772AE-4B8D-4254-8595-CA7713EBECD6}"/>
              </a:ext>
            </a:extLst>
          </p:cNvPr>
          <p:cNvGrpSpPr/>
          <p:nvPr/>
        </p:nvGrpSpPr>
        <p:grpSpPr>
          <a:xfrm>
            <a:off x="821651" y="4356668"/>
            <a:ext cx="651738" cy="639339"/>
            <a:chOff x="609903" y="2449268"/>
            <a:chExt cx="360000" cy="360000"/>
          </a:xfrm>
        </p:grpSpPr>
        <p:sp>
          <p:nvSpPr>
            <p:cNvPr id="9" name="2">
              <a:extLst>
                <a:ext uri="{FF2B5EF4-FFF2-40B4-BE49-F238E27FC236}">
                  <a16:creationId xmlns:a16="http://schemas.microsoft.com/office/drawing/2014/main" id="{F3CD4627-D42B-4A7A-8911-6EC3EC6D7267}"/>
                </a:ext>
              </a:extLst>
            </p:cNvPr>
            <p:cNvSpPr/>
            <p:nvPr/>
          </p:nvSpPr>
          <p:spPr>
            <a:xfrm>
              <a:off x="609903" y="244926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Grafický objekt 9" descr="Zaškrtnutí">
              <a:extLst>
                <a:ext uri="{FF2B5EF4-FFF2-40B4-BE49-F238E27FC236}">
                  <a16:creationId xmlns:a16="http://schemas.microsoft.com/office/drawing/2014/main" id="{909EAFA8-8694-4416-B14B-70397900C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8045" y="2483977"/>
              <a:ext cx="320405" cy="320405"/>
            </a:xfrm>
            <a:prstGeom prst="rect">
              <a:avLst/>
            </a:prstGeom>
          </p:spPr>
        </p:pic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A9738F6-86B4-43C6-BB74-6A3E73973E7C}"/>
              </a:ext>
            </a:extLst>
          </p:cNvPr>
          <p:cNvSpPr txBox="1"/>
          <p:nvPr/>
        </p:nvSpPr>
        <p:spPr>
          <a:xfrm>
            <a:off x="1741482" y="4356668"/>
            <a:ext cx="9112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</a:rPr>
              <a:t>Žák vysvětlí pojmy: osvícenství, racionalismus </a:t>
            </a:r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empirismus.</a:t>
            </a:r>
            <a:endParaRPr lang="cs-CZ" sz="2400" i="1" dirty="0">
              <a:solidFill>
                <a:srgbClr val="58CD29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B05EEB0-C8A6-405B-8443-524F22BC382A}"/>
              </a:ext>
            </a:extLst>
          </p:cNvPr>
          <p:cNvSpPr txBox="1"/>
          <p:nvPr/>
        </p:nvSpPr>
        <p:spPr>
          <a:xfrm>
            <a:off x="1741482" y="4754949"/>
            <a:ext cx="8896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</a:rPr>
              <a:t>Žák uvede alespoň jeden příklad chování z dnešní doby, který by osvícenci (např. Kant) označili za „neosvícený“, a vysvětlí proč by jej tak označili. </a:t>
            </a:r>
            <a:endParaRPr lang="cs-CZ" i="1" dirty="0">
              <a:solidFill>
                <a:srgbClr val="58CD29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E35F20B-AD4D-4827-94E6-17A94BD83602}"/>
              </a:ext>
            </a:extLst>
          </p:cNvPr>
          <p:cNvSpPr txBox="1"/>
          <p:nvPr/>
        </p:nvSpPr>
        <p:spPr>
          <a:xfrm>
            <a:off x="1741482" y="5430229"/>
            <a:ext cx="8896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vyjmenuje 2 filozofy z doby osvícenství.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78C148B-600F-473D-A8D5-AD8AC98EB8B2}"/>
              </a:ext>
            </a:extLst>
          </p:cNvPr>
          <p:cNvSpPr txBox="1"/>
          <p:nvPr/>
        </p:nvSpPr>
        <p:spPr>
          <a:xfrm>
            <a:off x="1716976" y="5828510"/>
            <a:ext cx="9668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na základě citátů představitelů osvícenství a obrázků uvede alespoň 2 pojmy/témata osvícenství.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330C00A4-A884-4883-BEDC-3D0FC56FE91E}"/>
              </a:ext>
            </a:extLst>
          </p:cNvPr>
          <p:cNvGrpSpPr/>
          <p:nvPr/>
        </p:nvGrpSpPr>
        <p:grpSpPr>
          <a:xfrm>
            <a:off x="821651" y="1493836"/>
            <a:ext cx="651737" cy="639338"/>
            <a:chOff x="592633" y="1392451"/>
            <a:chExt cx="400110" cy="400110"/>
          </a:xfrm>
        </p:grpSpPr>
        <p:sp>
          <p:nvSpPr>
            <p:cNvPr id="16" name="1">
              <a:extLst>
                <a:ext uri="{FF2B5EF4-FFF2-40B4-BE49-F238E27FC236}">
                  <a16:creationId xmlns:a16="http://schemas.microsoft.com/office/drawing/2014/main" id="{C4CFE1B2-1E8B-45AF-BF29-1D19DDD6C8A3}"/>
                </a:ext>
              </a:extLst>
            </p:cNvPr>
            <p:cNvSpPr/>
            <p:nvPr/>
          </p:nvSpPr>
          <p:spPr>
            <a:xfrm>
              <a:off x="617164" y="1405050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7" name="Grafický objekt 16" descr="Zavřít">
              <a:extLst>
                <a:ext uri="{FF2B5EF4-FFF2-40B4-BE49-F238E27FC236}">
                  <a16:creationId xmlns:a16="http://schemas.microsoft.com/office/drawing/2014/main" id="{4775FCBE-A1A9-41F9-B636-E7A42478C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2633" y="1392451"/>
              <a:ext cx="400110" cy="400110"/>
            </a:xfrm>
            <a:prstGeom prst="rect">
              <a:avLst/>
            </a:prstGeom>
          </p:spPr>
        </p:pic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9A314C8-87AD-4DEB-871D-14B275E5C645}"/>
              </a:ext>
            </a:extLst>
          </p:cNvPr>
          <p:cNvSpPr txBox="1"/>
          <p:nvPr/>
        </p:nvSpPr>
        <p:spPr>
          <a:xfrm>
            <a:off x="1814851" y="1493836"/>
            <a:ext cx="5228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Žák uvede vše, co ví o osvícenství.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381504-2B77-4542-99F7-963261D2E3DA}"/>
              </a:ext>
            </a:extLst>
          </p:cNvPr>
          <p:cNvSpPr txBox="1"/>
          <p:nvPr/>
        </p:nvSpPr>
        <p:spPr>
          <a:xfrm>
            <a:off x="1814850" y="1989039"/>
            <a:ext cx="10274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Žáci se budou učit o osvícenství a jeho významu.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5E81B15-7185-4AE0-A83A-DA95D55B5522}"/>
              </a:ext>
            </a:extLst>
          </p:cNvPr>
          <p:cNvSpPr txBox="1"/>
          <p:nvPr/>
        </p:nvSpPr>
        <p:spPr>
          <a:xfrm>
            <a:off x="1790345" y="2479881"/>
            <a:ext cx="6419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Žák rozumí tomu, proč vzniklo osvícenství.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77B748E-76FA-431F-9628-741C060134FA}"/>
              </a:ext>
            </a:extLst>
          </p:cNvPr>
          <p:cNvSpPr txBox="1"/>
          <p:nvPr/>
        </p:nvSpPr>
        <p:spPr>
          <a:xfrm>
            <a:off x="1790345" y="2969374"/>
            <a:ext cx="8896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Žák pochopí, proč vzniklo osvícenství právě v 18. století.</a:t>
            </a:r>
            <a:endParaRPr lang="cs-CZ" sz="2400" i="1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FB46A6A-E615-492F-89B9-40978A1753D2}"/>
              </a:ext>
            </a:extLst>
          </p:cNvPr>
          <p:cNvSpPr txBox="1"/>
          <p:nvPr/>
        </p:nvSpPr>
        <p:spPr>
          <a:xfrm>
            <a:off x="1790344" y="3458867"/>
            <a:ext cx="8896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vyjádří souhlas s osvícenstvím.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E92EAA7-0A01-49F9-B5CE-D63B79329057}"/>
              </a:ext>
            </a:extLst>
          </p:cNvPr>
          <p:cNvSpPr txBox="1"/>
          <p:nvPr/>
        </p:nvSpPr>
        <p:spPr>
          <a:xfrm>
            <a:off x="3097838" y="650046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58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1">
            <a:extLst>
              <a:ext uri="{FF2B5EF4-FFF2-40B4-BE49-F238E27FC236}">
                <a16:creationId xmlns:a16="http://schemas.microsoft.com/office/drawing/2014/main" id="{69DFEE14-3CFF-4D40-912A-1E328DB889FF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03B017-63BF-481B-8392-9F131FBC59F9}"/>
              </a:ext>
            </a:extLst>
          </p:cNvPr>
          <p:cNvSpPr/>
          <p:nvPr/>
        </p:nvSpPr>
        <p:spPr>
          <a:xfrm>
            <a:off x="1004087" y="413660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VZDĚLÁVACÍ CÍL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součásti formulace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BF99F56-ACE3-4D25-B72F-91D19A6F51CE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Ovál 5">
              <a:hlinkClick r:id="" action="ppaction://noaction"/>
              <a:extLst>
                <a:ext uri="{FF2B5EF4-FFF2-40B4-BE49-F238E27FC236}">
                  <a16:creationId xmlns:a16="http://schemas.microsoft.com/office/drawing/2014/main" id="{ACA8BF4B-AC49-422A-AEE6-773BD5590D7F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7" name="Obrázek 6">
              <a:hlinkClick r:id="rId2" action="ppaction://hlinksldjump"/>
              <a:extLst>
                <a:ext uri="{FF2B5EF4-FFF2-40B4-BE49-F238E27FC236}">
                  <a16:creationId xmlns:a16="http://schemas.microsoft.com/office/drawing/2014/main" id="{FA4A10C7-E7EC-4437-B358-5E4D8794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8" name="Ovál 7">
            <a:hlinkClick r:id="" action="ppaction://noaction"/>
            <a:extLst>
              <a:ext uri="{FF2B5EF4-FFF2-40B4-BE49-F238E27FC236}">
                <a16:creationId xmlns:a16="http://schemas.microsoft.com/office/drawing/2014/main" id="{2B8221E3-076E-402C-9095-C77B803FE2AA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9" name="Obrázek 8">
            <a:hlinkClick r:id="rId4" action="ppaction://hlinksldjump"/>
            <a:extLst>
              <a:ext uri="{FF2B5EF4-FFF2-40B4-BE49-F238E27FC236}">
                <a16:creationId xmlns:a16="http://schemas.microsoft.com/office/drawing/2014/main" id="{3C7DDD6B-9465-4398-BC06-D0D24B37C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graphicFrame>
        <p:nvGraphicFramePr>
          <p:cNvPr id="11" name="Zástupný symbol pro obsah 5">
            <a:extLst>
              <a:ext uri="{FF2B5EF4-FFF2-40B4-BE49-F238E27FC236}">
                <a16:creationId xmlns:a16="http://schemas.microsoft.com/office/drawing/2014/main" id="{FC5E363C-4A14-46CB-83DB-506C52FC5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01798"/>
              </p:ext>
            </p:extLst>
          </p:nvPr>
        </p:nvGraphicFramePr>
        <p:xfrm>
          <a:off x="601288" y="1580480"/>
          <a:ext cx="10989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AB2049-F5FA-4AE0-972D-A00454C0CF17}"/>
              </a:ext>
            </a:extLst>
          </p:cNvPr>
          <p:cNvSpPr txBox="1"/>
          <p:nvPr/>
        </p:nvSpPr>
        <p:spPr>
          <a:xfrm>
            <a:off x="3006794" y="639541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www.formativne.cz, Karel Starý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9913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83C61E07-6C8E-4D06-96C3-2498C0927681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0D27553-95F4-4026-9931-00938DDB2027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VZDĚLÁVACÍ CÍL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metoda </a:t>
            </a:r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SMARTER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079EC0F-F493-496C-B570-67232D2CBEDA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43823E7B-0F4B-40F7-B1CF-4A025FA4F320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EE9D1C62-F3F2-4ED3-98E6-25A04A438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4A074786-FA66-4975-A52B-68845308FCA9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2F69FD7B-EAD5-4454-A44C-9553FFFB2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07751A0-71E2-45CD-B4D7-CE65A0A08418}"/>
              </a:ext>
            </a:extLst>
          </p:cNvPr>
          <p:cNvSpPr/>
          <p:nvPr/>
        </p:nvSpPr>
        <p:spPr>
          <a:xfrm>
            <a:off x="981746" y="1310096"/>
            <a:ext cx="648182" cy="64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4CB8AC-5B24-4CEE-B060-EAB1B3F1ABED}"/>
              </a:ext>
            </a:extLst>
          </p:cNvPr>
          <p:cNvSpPr txBox="1"/>
          <p:nvPr/>
        </p:nvSpPr>
        <p:spPr>
          <a:xfrm>
            <a:off x="1065593" y="1311765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</a:rPr>
              <a:t>S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1C560E4-5BFF-465E-8D49-583720623002}"/>
              </a:ext>
            </a:extLst>
          </p:cNvPr>
          <p:cNvSpPr/>
          <p:nvPr/>
        </p:nvSpPr>
        <p:spPr>
          <a:xfrm>
            <a:off x="972844" y="2074415"/>
            <a:ext cx="648182" cy="648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6F2722-AAAA-43B5-B4AA-001803661722}"/>
              </a:ext>
            </a:extLst>
          </p:cNvPr>
          <p:cNvSpPr txBox="1"/>
          <p:nvPr/>
        </p:nvSpPr>
        <p:spPr>
          <a:xfrm>
            <a:off x="1056691" y="2076084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9AEB21CE-2AAC-414F-B873-2864EFE2299A}"/>
              </a:ext>
            </a:extLst>
          </p:cNvPr>
          <p:cNvSpPr/>
          <p:nvPr/>
        </p:nvSpPr>
        <p:spPr>
          <a:xfrm>
            <a:off x="972844" y="2838734"/>
            <a:ext cx="648182" cy="6480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80A6D76-2F0C-4C64-9CE0-56DC23C97631}"/>
              </a:ext>
            </a:extLst>
          </p:cNvPr>
          <p:cNvSpPr txBox="1"/>
          <p:nvPr/>
        </p:nvSpPr>
        <p:spPr>
          <a:xfrm>
            <a:off x="1056691" y="2840403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</a:rPr>
              <a:t>A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FE8A38C9-09A9-4348-8CF0-E408D18FAB0C}"/>
              </a:ext>
            </a:extLst>
          </p:cNvPr>
          <p:cNvSpPr/>
          <p:nvPr/>
        </p:nvSpPr>
        <p:spPr>
          <a:xfrm>
            <a:off x="961118" y="3598438"/>
            <a:ext cx="648182" cy="6480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BA2D258-48A5-47E5-A24A-A97B1E34F350}"/>
              </a:ext>
            </a:extLst>
          </p:cNvPr>
          <p:cNvSpPr txBox="1"/>
          <p:nvPr/>
        </p:nvSpPr>
        <p:spPr>
          <a:xfrm>
            <a:off x="1044965" y="3600107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</a:rPr>
              <a:t>R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C922EFAF-67D3-4C1E-A8B6-4966B7B5D769}"/>
              </a:ext>
            </a:extLst>
          </p:cNvPr>
          <p:cNvSpPr/>
          <p:nvPr/>
        </p:nvSpPr>
        <p:spPr>
          <a:xfrm>
            <a:off x="949411" y="4358142"/>
            <a:ext cx="648182" cy="648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7F177E6-7383-48C6-9F55-998BFC4D801B}"/>
              </a:ext>
            </a:extLst>
          </p:cNvPr>
          <p:cNvSpPr txBox="1"/>
          <p:nvPr/>
        </p:nvSpPr>
        <p:spPr>
          <a:xfrm>
            <a:off x="1033258" y="4359811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</a:rPr>
              <a:t>T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BB7D3701-30F3-4187-B124-0EF7CCE25ECF}"/>
              </a:ext>
            </a:extLst>
          </p:cNvPr>
          <p:cNvSpPr/>
          <p:nvPr/>
        </p:nvSpPr>
        <p:spPr>
          <a:xfrm>
            <a:off x="949411" y="5117846"/>
            <a:ext cx="648182" cy="64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983E3F2-C87D-4107-9CE1-CFC49D1F0D3F}"/>
              </a:ext>
            </a:extLst>
          </p:cNvPr>
          <p:cNvSpPr txBox="1"/>
          <p:nvPr/>
        </p:nvSpPr>
        <p:spPr>
          <a:xfrm>
            <a:off x="1033258" y="5119515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7D901C5C-140C-48C1-848E-2F8ACFFC8FE2}"/>
              </a:ext>
            </a:extLst>
          </p:cNvPr>
          <p:cNvSpPr/>
          <p:nvPr/>
        </p:nvSpPr>
        <p:spPr>
          <a:xfrm>
            <a:off x="949411" y="5877550"/>
            <a:ext cx="648182" cy="648000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F9F7D82-64BD-4121-B211-EB016A9EB93B}"/>
              </a:ext>
            </a:extLst>
          </p:cNvPr>
          <p:cNvSpPr txBox="1"/>
          <p:nvPr/>
        </p:nvSpPr>
        <p:spPr>
          <a:xfrm>
            <a:off x="1033258" y="5879219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842CE93-80BD-4CEF-AC99-4CC77DF49EAD}"/>
              </a:ext>
            </a:extLst>
          </p:cNvPr>
          <p:cNvSpPr txBox="1"/>
          <p:nvPr/>
        </p:nvSpPr>
        <p:spPr>
          <a:xfrm>
            <a:off x="2080269" y="1372486"/>
            <a:ext cx="2386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konkrétní</a:t>
            </a:r>
            <a:endParaRPr lang="cs-CZ" sz="3600" b="1" i="1" dirty="0">
              <a:solidFill>
                <a:schemeClr val="accent4">
                  <a:lumMod val="60000"/>
                  <a:lumOff val="4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95BF9D1-C606-42F0-B00F-4C6FB32B5329}"/>
              </a:ext>
            </a:extLst>
          </p:cNvPr>
          <p:cNvSpPr txBox="1"/>
          <p:nvPr/>
        </p:nvSpPr>
        <p:spPr>
          <a:xfrm>
            <a:off x="2080269" y="2136805"/>
            <a:ext cx="5228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měřitelný</a:t>
            </a:r>
            <a:endParaRPr lang="cs-CZ" sz="3600" b="1" i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8A0BFB8-4268-4BE0-BEE1-92EC261F715B}"/>
              </a:ext>
            </a:extLst>
          </p:cNvPr>
          <p:cNvSpPr txBox="1"/>
          <p:nvPr/>
        </p:nvSpPr>
        <p:spPr>
          <a:xfrm>
            <a:off x="2080269" y="2901124"/>
            <a:ext cx="5228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dosažitelný</a:t>
            </a:r>
            <a:endParaRPr lang="cs-CZ" sz="36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A54F221-EB1D-4EB5-8078-73F31C4CFC90}"/>
              </a:ext>
            </a:extLst>
          </p:cNvPr>
          <p:cNvSpPr txBox="1"/>
          <p:nvPr/>
        </p:nvSpPr>
        <p:spPr>
          <a:xfrm>
            <a:off x="2080269" y="3660828"/>
            <a:ext cx="6068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rgbClr val="92D050"/>
                </a:solidFill>
                <a:latin typeface="Bookman Old Style" panose="02050604050505020204" pitchFamily="18" charset="0"/>
              </a:rPr>
              <a:t>odpovídající</a:t>
            </a:r>
            <a:endParaRPr lang="cs-CZ" sz="3600" b="1" i="1" dirty="0">
              <a:solidFill>
                <a:srgbClr val="92D05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3756D224-D34D-4258-BDAD-A64818E29284}"/>
              </a:ext>
            </a:extLst>
          </p:cNvPr>
          <p:cNvSpPr txBox="1"/>
          <p:nvPr/>
        </p:nvSpPr>
        <p:spPr>
          <a:xfrm>
            <a:off x="2080269" y="4420532"/>
            <a:ext cx="3903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ohraničený v čase</a:t>
            </a:r>
            <a:endParaRPr lang="cs-CZ" sz="3600" b="1" i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3C1DB6DE-7725-4C49-9E09-EFA4E343CA7C}"/>
              </a:ext>
            </a:extLst>
          </p:cNvPr>
          <p:cNvSpPr txBox="1"/>
          <p:nvPr/>
        </p:nvSpPr>
        <p:spPr>
          <a:xfrm>
            <a:off x="4466824" y="1434041"/>
            <a:ext cx="2443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(ne příliš obecné)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5E0A45D-482E-4C59-BD64-E89B8340E985}"/>
              </a:ext>
            </a:extLst>
          </p:cNvPr>
          <p:cNvSpPr txBox="1"/>
          <p:nvPr/>
        </p:nvSpPr>
        <p:spPr>
          <a:xfrm>
            <a:off x="4466823" y="2201961"/>
            <a:ext cx="3566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(lze konkrétně vyhodnotit)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98E04BD-7400-4D85-A1AF-154159B79ABC}"/>
              </a:ext>
            </a:extLst>
          </p:cNvPr>
          <p:cNvSpPr txBox="1"/>
          <p:nvPr/>
        </p:nvSpPr>
        <p:spPr>
          <a:xfrm>
            <a:off x="4804418" y="2958064"/>
            <a:ext cx="3566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(přiměřeně náročný)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208B60C-2949-4F73-961B-F00C94CEE27E}"/>
              </a:ext>
            </a:extLst>
          </p:cNvPr>
          <p:cNvSpPr txBox="1"/>
          <p:nvPr/>
        </p:nvSpPr>
        <p:spPr>
          <a:xfrm>
            <a:off x="4933669" y="3723972"/>
            <a:ext cx="3566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(adekvátní žákovi)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61A6DC4E-4273-4862-AD7F-26411D3926A7}"/>
              </a:ext>
            </a:extLst>
          </p:cNvPr>
          <p:cNvSpPr txBox="1"/>
          <p:nvPr/>
        </p:nvSpPr>
        <p:spPr>
          <a:xfrm>
            <a:off x="5984111" y="4482087"/>
            <a:ext cx="38080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(do kdy se očekává naplnění)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F6F35888-11DC-4232-B24F-097F3586908F}"/>
              </a:ext>
            </a:extLst>
          </p:cNvPr>
          <p:cNvSpPr txBox="1"/>
          <p:nvPr/>
        </p:nvSpPr>
        <p:spPr>
          <a:xfrm>
            <a:off x="2080269" y="5178647"/>
            <a:ext cx="3903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hodnotitelný</a:t>
            </a:r>
            <a:endParaRPr lang="cs-CZ" sz="3600" b="1" i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E7FC56C-0FEE-47BD-9C50-3C04EACF2A01}"/>
              </a:ext>
            </a:extLst>
          </p:cNvPr>
          <p:cNvSpPr txBox="1"/>
          <p:nvPr/>
        </p:nvSpPr>
        <p:spPr>
          <a:xfrm>
            <a:off x="5116010" y="5240202"/>
            <a:ext cx="38080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(lze zjistit jeho dosažení)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850F6BBF-14B8-4C84-A833-A5E4B04D42E4}"/>
              </a:ext>
            </a:extLst>
          </p:cNvPr>
          <p:cNvSpPr txBox="1"/>
          <p:nvPr/>
        </p:nvSpPr>
        <p:spPr>
          <a:xfrm>
            <a:off x="2080269" y="5914193"/>
            <a:ext cx="5327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opakovaně hodnotitelný</a:t>
            </a:r>
            <a:endParaRPr lang="cs-CZ" sz="3600" b="1" i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7272C3F-804A-43D4-9F51-D9DB8DBC984E}"/>
              </a:ext>
            </a:extLst>
          </p:cNvPr>
          <p:cNvSpPr txBox="1"/>
          <p:nvPr/>
        </p:nvSpPr>
        <p:spPr>
          <a:xfrm>
            <a:off x="7176304" y="5975748"/>
            <a:ext cx="4725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(lze opakovaně vyhodnotit)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cký objekt 45" descr="Profesor">
            <a:extLst>
              <a:ext uri="{FF2B5EF4-FFF2-40B4-BE49-F238E27FC236}">
                <a16:creationId xmlns:a16="http://schemas.microsoft.com/office/drawing/2014/main" id="{F0D614B4-4957-4624-B3D0-A83414D46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0568" y="3001414"/>
            <a:ext cx="1387174" cy="1387174"/>
          </a:xfrm>
          <a:prstGeom prst="rect">
            <a:avLst/>
          </a:prstGeom>
        </p:spPr>
      </p:pic>
      <p:pic>
        <p:nvPicPr>
          <p:cNvPr id="48" name="Grafický objekt 47" descr="Řeč">
            <a:extLst>
              <a:ext uri="{FF2B5EF4-FFF2-40B4-BE49-F238E27FC236}">
                <a16:creationId xmlns:a16="http://schemas.microsoft.com/office/drawing/2014/main" id="{E6FAA00A-9CA3-4E2A-AE40-47A18A337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8080" y="911082"/>
            <a:ext cx="3924426" cy="2840991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5B57DCC9-AAD5-4603-9F78-E18B46716B7C}"/>
              </a:ext>
            </a:extLst>
          </p:cNvPr>
          <p:cNvSpPr txBox="1"/>
          <p:nvPr/>
        </p:nvSpPr>
        <p:spPr>
          <a:xfrm>
            <a:off x="8226691" y="1493566"/>
            <a:ext cx="27872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i="1" dirty="0">
                <a:latin typeface="Bookman Old Style" panose="02050604050505020204" pitchFamily="18" charset="0"/>
              </a:rPr>
              <a:t>„Ptám se tedy, co se žák bude učit, ale také co by se </a:t>
            </a:r>
            <a:r>
              <a:rPr lang="cs-CZ" sz="2000" b="1" i="1" dirty="0">
                <a:latin typeface="Bookman Old Style" panose="02050604050505020204" pitchFamily="18" charset="0"/>
              </a:rPr>
              <a:t>měl</a:t>
            </a:r>
            <a:r>
              <a:rPr lang="cs-CZ" sz="2000" i="1" dirty="0">
                <a:latin typeface="Bookman Old Style" panose="02050604050505020204" pitchFamily="18" charset="0"/>
              </a:rPr>
              <a:t> naučit.“</a:t>
            </a:r>
            <a:endParaRPr lang="cs-CZ" sz="2800" b="1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85361508-AD0C-4597-998F-10FF348567AF}"/>
              </a:ext>
            </a:extLst>
          </p:cNvPr>
          <p:cNvSpPr txBox="1"/>
          <p:nvPr/>
        </p:nvSpPr>
        <p:spPr>
          <a:xfrm>
            <a:off x="3097838" y="650046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592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D79D354B-0BF0-466A-8EB0-9674016EF847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6E09257-6429-4E81-8879-A15B8380A01F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CVIČENÍ 2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seřaďte cíle podle náročnosti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5884B5-6CD4-400D-AEC4-E7CAF23E9EE5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6B3FF8B0-7F70-4F70-8852-7DE0537F2B03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A4EA601E-16CC-4C80-BD75-785E4E78E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DB63F13A-281E-4B8C-8936-89E644264357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58540F96-F278-42A1-9107-C771C9FAA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A0D7FBD-5661-4566-8D17-AEB089C14D32}"/>
              </a:ext>
            </a:extLst>
          </p:cNvPr>
          <p:cNvSpPr txBox="1"/>
          <p:nvPr/>
        </p:nvSpPr>
        <p:spPr>
          <a:xfrm>
            <a:off x="1254309" y="1664929"/>
            <a:ext cx="9112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vysvětlí pojmy: osvícenství, racionalismus </a:t>
            </a:r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empirismus.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B8C5F6-2E26-42EB-B68C-7B8AC48281D6}"/>
              </a:ext>
            </a:extLst>
          </p:cNvPr>
          <p:cNvSpPr txBox="1"/>
          <p:nvPr/>
        </p:nvSpPr>
        <p:spPr>
          <a:xfrm>
            <a:off x="1254309" y="2553784"/>
            <a:ext cx="8591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uvede alespoň jeden příklad chování z dnešní doby, který by osvícenci (např. Kant) označili za „neosvícený“, a vysvětlí proč by jej tak označili. </a:t>
            </a:r>
            <a:endParaRPr lang="cs-CZ" sz="24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238CFE-C1EF-4C5A-81DB-2B1F2CF59A7A}"/>
              </a:ext>
            </a:extLst>
          </p:cNvPr>
          <p:cNvSpPr txBox="1"/>
          <p:nvPr/>
        </p:nvSpPr>
        <p:spPr>
          <a:xfrm>
            <a:off x="1254309" y="4181303"/>
            <a:ext cx="8896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vyjmenuje 2 filozofy z doby osvícenství.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C41D5BD-960B-44BD-8870-03724ABC27C4}"/>
              </a:ext>
            </a:extLst>
          </p:cNvPr>
          <p:cNvSpPr txBox="1"/>
          <p:nvPr/>
        </p:nvSpPr>
        <p:spPr>
          <a:xfrm>
            <a:off x="1254309" y="5070159"/>
            <a:ext cx="9668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na základě citátů představitelů osvícenství a obrázků uvede alespoň 2 pojmy/témata osvícenství.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100098-2DF1-47F1-B5AC-D740AA4E8842}"/>
              </a:ext>
            </a:extLst>
          </p:cNvPr>
          <p:cNvSpPr txBox="1"/>
          <p:nvPr/>
        </p:nvSpPr>
        <p:spPr>
          <a:xfrm>
            <a:off x="3097838" y="650046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: se zakulacenými rohy 13">
            <a:hlinkClick r:id="rId5" action="ppaction://hlinksldjump"/>
            <a:extLst>
              <a:ext uri="{FF2B5EF4-FFF2-40B4-BE49-F238E27FC236}">
                <a16:creationId xmlns:a16="http://schemas.microsoft.com/office/drawing/2014/main" id="{ACC1286F-0010-4C78-9F7A-A144B017E9FD}"/>
              </a:ext>
            </a:extLst>
          </p:cNvPr>
          <p:cNvSpPr/>
          <p:nvPr/>
        </p:nvSpPr>
        <p:spPr>
          <a:xfrm>
            <a:off x="10853844" y="3423703"/>
            <a:ext cx="648182" cy="648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hlinkClick r:id="rId5" action="ppaction://hlinksldjump"/>
            <a:extLst>
              <a:ext uri="{FF2B5EF4-FFF2-40B4-BE49-F238E27FC236}">
                <a16:creationId xmlns:a16="http://schemas.microsoft.com/office/drawing/2014/main" id="{1B032FE5-48E3-4CC5-9A91-5AA2FC170F48}"/>
              </a:ext>
            </a:extLst>
          </p:cNvPr>
          <p:cNvSpPr txBox="1"/>
          <p:nvPr/>
        </p:nvSpPr>
        <p:spPr>
          <a:xfrm>
            <a:off x="10937691" y="3425372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33722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1A995DE0-3EB2-4881-B9E0-CB70458B0792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ACA3CE9-F4A2-40FB-9CD6-FC829EF870DD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CVIČENÍ 2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seřaďte cíle podle náročnosti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FE67B77-E5F9-48B1-98F3-C263BC2BF12C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54DA5EDE-AB74-4062-90AC-F59D1E4DF42E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752A13CC-7B80-4DFE-B849-64CD0905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086C4C06-BC82-460B-A85F-FC311BE385A8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9C1F4975-5CDF-4407-A7BF-E9F944221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314C1F2-EB97-4EC0-A5AE-90194C8327BF}"/>
              </a:ext>
            </a:extLst>
          </p:cNvPr>
          <p:cNvSpPr txBox="1"/>
          <p:nvPr/>
        </p:nvSpPr>
        <p:spPr>
          <a:xfrm>
            <a:off x="1223740" y="1324828"/>
            <a:ext cx="9112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</a:t>
            </a:r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vyjmenuje 2 filozofy z doby osvícenství.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695E508-F96E-4AB2-BF89-23029C7E9317}"/>
              </a:ext>
            </a:extLst>
          </p:cNvPr>
          <p:cNvSpPr txBox="1"/>
          <p:nvPr/>
        </p:nvSpPr>
        <p:spPr>
          <a:xfrm>
            <a:off x="1254309" y="2410421"/>
            <a:ext cx="9822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vysvětlí pojmy: osvícenství, racionalismus </a:t>
            </a:r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empirismus.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001F484-3067-41E0-8CB3-3733FDB802F3}"/>
              </a:ext>
            </a:extLst>
          </p:cNvPr>
          <p:cNvSpPr txBox="1"/>
          <p:nvPr/>
        </p:nvSpPr>
        <p:spPr>
          <a:xfrm>
            <a:off x="1258271" y="5027069"/>
            <a:ext cx="95217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uvede alespoň jeden příklad chování z dnešní doby, který by osvícenci (např. Kant) označili za „neosvícený“, a vysvětlí proč by jej tak označili. </a:t>
            </a:r>
            <a:endParaRPr lang="cs-CZ" sz="24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362BA1B-8673-457A-883A-4232B18767AE}"/>
              </a:ext>
            </a:extLst>
          </p:cNvPr>
          <p:cNvSpPr txBox="1"/>
          <p:nvPr/>
        </p:nvSpPr>
        <p:spPr>
          <a:xfrm>
            <a:off x="1223740" y="3579790"/>
            <a:ext cx="9668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na základě citátů představitelů osvícenství a obrázků uvede alespoň 2 pojmy/témata osvícenství.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6922003-A556-476D-9D81-D6B93F26F91F}"/>
              </a:ext>
            </a:extLst>
          </p:cNvPr>
          <p:cNvSpPr txBox="1"/>
          <p:nvPr/>
        </p:nvSpPr>
        <p:spPr>
          <a:xfrm>
            <a:off x="3097838" y="650046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afický objekt 19" descr="Ruka s ukazováčkem ukazujícím doprava">
            <a:extLst>
              <a:ext uri="{FF2B5EF4-FFF2-40B4-BE49-F238E27FC236}">
                <a16:creationId xmlns:a16="http://schemas.microsoft.com/office/drawing/2014/main" id="{533424F9-6476-4041-882B-665A36405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4897" y="1849109"/>
            <a:ext cx="546126" cy="54612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8A0A3C8-9075-4A8B-BBA2-90A49CC0531A}"/>
              </a:ext>
            </a:extLst>
          </p:cNvPr>
          <p:cNvSpPr txBox="1"/>
          <p:nvPr/>
        </p:nvSpPr>
        <p:spPr>
          <a:xfrm>
            <a:off x="3565686" y="1922117"/>
            <a:ext cx="2617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ZAPAMATOVÁNÍ</a:t>
            </a:r>
            <a:endParaRPr lang="cs-CZ" sz="28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Grafický objekt 21" descr="Ruka s ukazováčkem ukazujícím doprava">
            <a:extLst>
              <a:ext uri="{FF2B5EF4-FFF2-40B4-BE49-F238E27FC236}">
                <a16:creationId xmlns:a16="http://schemas.microsoft.com/office/drawing/2014/main" id="{D403742D-BC15-409C-BE5F-AC933130D4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6638" y="2958790"/>
            <a:ext cx="546126" cy="546126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48F50DCC-2F8F-473B-917F-836A7F36192C}"/>
              </a:ext>
            </a:extLst>
          </p:cNvPr>
          <p:cNvSpPr txBox="1"/>
          <p:nvPr/>
        </p:nvSpPr>
        <p:spPr>
          <a:xfrm>
            <a:off x="6457427" y="3031798"/>
            <a:ext cx="2617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POROZUMĚNÍ</a:t>
            </a:r>
            <a:endParaRPr lang="cs-CZ" sz="2800" b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Grafický objekt 25" descr="Ruka s ukazováčkem ukazujícím doprava">
            <a:extLst>
              <a:ext uri="{FF2B5EF4-FFF2-40B4-BE49-F238E27FC236}">
                <a16:creationId xmlns:a16="http://schemas.microsoft.com/office/drawing/2014/main" id="{FD443CA3-31B8-4994-991C-52DEC4DA5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6638" y="5964295"/>
            <a:ext cx="546126" cy="546126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5CA542A5-DE21-4450-86DD-12CF81CA88D3}"/>
              </a:ext>
            </a:extLst>
          </p:cNvPr>
          <p:cNvSpPr txBox="1"/>
          <p:nvPr/>
        </p:nvSpPr>
        <p:spPr>
          <a:xfrm>
            <a:off x="6457427" y="6037303"/>
            <a:ext cx="2617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POUŽITÍ</a:t>
            </a:r>
            <a:endParaRPr lang="cs-CZ" sz="2800" b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rafický objekt 27" descr="Ruka s ukazováčkem ukazujícím doprava">
            <a:extLst>
              <a:ext uri="{FF2B5EF4-FFF2-40B4-BE49-F238E27FC236}">
                <a16:creationId xmlns:a16="http://schemas.microsoft.com/office/drawing/2014/main" id="{08AD6EE0-4D1A-45EE-9300-CDE8EE9DB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5727" y="4476747"/>
            <a:ext cx="546126" cy="546126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269A9CD8-1B35-4274-8CF7-11183FC18389}"/>
              </a:ext>
            </a:extLst>
          </p:cNvPr>
          <p:cNvSpPr txBox="1"/>
          <p:nvPr/>
        </p:nvSpPr>
        <p:spPr>
          <a:xfrm>
            <a:off x="3646516" y="4549755"/>
            <a:ext cx="2617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ANALÝZA</a:t>
            </a:r>
            <a:endParaRPr lang="cs-CZ" sz="28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98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B51C2B1C-42FC-42FF-AADD-377106C33210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EC6EFFF-728D-4D90-A797-82CCC8F1BDEE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Bloomova</a:t>
            </a:r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taxonomie cílů (1956)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B6513ED-9A10-4184-8DF7-4DAE631F90A0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CB615FE7-F512-4B13-AAD3-7460496686E7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A63BB721-1178-4661-ADDB-77DA7F167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116997AF-27E4-48E3-8045-E7180A0D24A4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C8632071-2D06-4506-B7A5-30A21414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DCFB2370-B6FA-4E27-9BAF-0DCCE9C1D734}"/>
              </a:ext>
            </a:extLst>
          </p:cNvPr>
          <p:cNvGrpSpPr/>
          <p:nvPr/>
        </p:nvGrpSpPr>
        <p:grpSpPr>
          <a:xfrm>
            <a:off x="1981200" y="1664856"/>
            <a:ext cx="8229600" cy="4441991"/>
            <a:chOff x="1981200" y="1600201"/>
            <a:chExt cx="8229600" cy="4441991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C6539BA7-334A-48E3-B5F1-2EF12D6CB796}"/>
                </a:ext>
              </a:extLst>
            </p:cNvPr>
            <p:cNvSpPr/>
            <p:nvPr/>
          </p:nvSpPr>
          <p:spPr>
            <a:xfrm>
              <a:off x="5410200" y="1600201"/>
              <a:ext cx="1371599" cy="754327"/>
            </a:xfrm>
            <a:custGeom>
              <a:avLst/>
              <a:gdLst>
                <a:gd name="connsiteX0" fmla="*/ 0 w 1371599"/>
                <a:gd name="connsiteY0" fmla="*/ 754327 h 754327"/>
                <a:gd name="connsiteX1" fmla="*/ 685796 w 1371599"/>
                <a:gd name="connsiteY1" fmla="*/ 0 h 754327"/>
                <a:gd name="connsiteX2" fmla="*/ 685803 w 1371599"/>
                <a:gd name="connsiteY2" fmla="*/ 0 h 754327"/>
                <a:gd name="connsiteX3" fmla="*/ 1371599 w 1371599"/>
                <a:gd name="connsiteY3" fmla="*/ 754327 h 754327"/>
                <a:gd name="connsiteX4" fmla="*/ 0 w 1371599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599" h="754327">
                  <a:moveTo>
                    <a:pt x="0" y="754327"/>
                  </a:moveTo>
                  <a:lnTo>
                    <a:pt x="685796" y="0"/>
                  </a:lnTo>
                  <a:lnTo>
                    <a:pt x="685803" y="0"/>
                  </a:lnTo>
                  <a:lnTo>
                    <a:pt x="1371599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Hodnocení</a:t>
              </a:r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874FD80A-1DF8-435C-A878-CCAD89BB2AF5}"/>
                </a:ext>
              </a:extLst>
            </p:cNvPr>
            <p:cNvSpPr/>
            <p:nvPr/>
          </p:nvSpPr>
          <p:spPr>
            <a:xfrm>
              <a:off x="4724400" y="2354528"/>
              <a:ext cx="2743199" cy="754327"/>
            </a:xfrm>
            <a:custGeom>
              <a:avLst/>
              <a:gdLst>
                <a:gd name="connsiteX0" fmla="*/ 0 w 2743199"/>
                <a:gd name="connsiteY0" fmla="*/ 754327 h 754327"/>
                <a:gd name="connsiteX1" fmla="*/ 685796 w 2743199"/>
                <a:gd name="connsiteY1" fmla="*/ 0 h 754327"/>
                <a:gd name="connsiteX2" fmla="*/ 2057403 w 2743199"/>
                <a:gd name="connsiteY2" fmla="*/ 0 h 754327"/>
                <a:gd name="connsiteX3" fmla="*/ 2743199 w 2743199"/>
                <a:gd name="connsiteY3" fmla="*/ 754327 h 754327"/>
                <a:gd name="connsiteX4" fmla="*/ 0 w 2743199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199" h="754327">
                  <a:moveTo>
                    <a:pt x="0" y="754327"/>
                  </a:moveTo>
                  <a:lnTo>
                    <a:pt x="685796" y="0"/>
                  </a:lnTo>
                  <a:lnTo>
                    <a:pt x="2057403" y="0"/>
                  </a:lnTo>
                  <a:lnTo>
                    <a:pt x="2743199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9270" tIns="29210" rIns="509269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Syntéza</a:t>
              </a: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45563030-FB32-457B-AEF5-84543C0876FF}"/>
                </a:ext>
              </a:extLst>
            </p:cNvPr>
            <p:cNvSpPr/>
            <p:nvPr/>
          </p:nvSpPr>
          <p:spPr>
            <a:xfrm>
              <a:off x="4038600" y="3108855"/>
              <a:ext cx="4114800" cy="754327"/>
            </a:xfrm>
            <a:custGeom>
              <a:avLst/>
              <a:gdLst>
                <a:gd name="connsiteX0" fmla="*/ 0 w 4114800"/>
                <a:gd name="connsiteY0" fmla="*/ 754327 h 754327"/>
                <a:gd name="connsiteX1" fmla="*/ 685796 w 4114800"/>
                <a:gd name="connsiteY1" fmla="*/ 0 h 754327"/>
                <a:gd name="connsiteX2" fmla="*/ 3429004 w 4114800"/>
                <a:gd name="connsiteY2" fmla="*/ 0 h 754327"/>
                <a:gd name="connsiteX3" fmla="*/ 4114800 w 4114800"/>
                <a:gd name="connsiteY3" fmla="*/ 754327 h 754327"/>
                <a:gd name="connsiteX4" fmla="*/ 0 w 4114800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0" h="754327">
                  <a:moveTo>
                    <a:pt x="0" y="754327"/>
                  </a:moveTo>
                  <a:lnTo>
                    <a:pt x="685796" y="0"/>
                  </a:lnTo>
                  <a:lnTo>
                    <a:pt x="3429004" y="0"/>
                  </a:lnTo>
                  <a:lnTo>
                    <a:pt x="4114800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9299" tIns="29210" rIns="749301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Analýza</a:t>
              </a: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B4E6A343-EE65-4F53-8829-AE6BB7FDDB78}"/>
                </a:ext>
              </a:extLst>
            </p:cNvPr>
            <p:cNvSpPr/>
            <p:nvPr/>
          </p:nvSpPr>
          <p:spPr>
            <a:xfrm>
              <a:off x="3352800" y="3863182"/>
              <a:ext cx="5486399" cy="754327"/>
            </a:xfrm>
            <a:custGeom>
              <a:avLst/>
              <a:gdLst>
                <a:gd name="connsiteX0" fmla="*/ 0 w 5486399"/>
                <a:gd name="connsiteY0" fmla="*/ 754327 h 754327"/>
                <a:gd name="connsiteX1" fmla="*/ 685796 w 5486399"/>
                <a:gd name="connsiteY1" fmla="*/ 0 h 754327"/>
                <a:gd name="connsiteX2" fmla="*/ 4800603 w 5486399"/>
                <a:gd name="connsiteY2" fmla="*/ 0 h 754327"/>
                <a:gd name="connsiteX3" fmla="*/ 5486399 w 5486399"/>
                <a:gd name="connsiteY3" fmla="*/ 754327 h 754327"/>
                <a:gd name="connsiteX4" fmla="*/ 0 w 5486399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399" h="754327">
                  <a:moveTo>
                    <a:pt x="0" y="754327"/>
                  </a:moveTo>
                  <a:lnTo>
                    <a:pt x="685796" y="0"/>
                  </a:lnTo>
                  <a:lnTo>
                    <a:pt x="4800603" y="0"/>
                  </a:lnTo>
                  <a:lnTo>
                    <a:pt x="5486399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9330" tIns="29210" rIns="989329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Aplikace</a:t>
              </a: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416F1019-B263-456B-9C7C-2D828EFFB61E}"/>
                </a:ext>
              </a:extLst>
            </p:cNvPr>
            <p:cNvSpPr/>
            <p:nvPr/>
          </p:nvSpPr>
          <p:spPr>
            <a:xfrm>
              <a:off x="2666999" y="4617509"/>
              <a:ext cx="6858000" cy="754327"/>
            </a:xfrm>
            <a:custGeom>
              <a:avLst/>
              <a:gdLst>
                <a:gd name="connsiteX0" fmla="*/ 0 w 6858000"/>
                <a:gd name="connsiteY0" fmla="*/ 754327 h 754327"/>
                <a:gd name="connsiteX1" fmla="*/ 685796 w 6858000"/>
                <a:gd name="connsiteY1" fmla="*/ 0 h 754327"/>
                <a:gd name="connsiteX2" fmla="*/ 6172204 w 6858000"/>
                <a:gd name="connsiteY2" fmla="*/ 0 h 754327"/>
                <a:gd name="connsiteX3" fmla="*/ 6858000 w 6858000"/>
                <a:gd name="connsiteY3" fmla="*/ 754327 h 754327"/>
                <a:gd name="connsiteX4" fmla="*/ 0 w 6858000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754327">
                  <a:moveTo>
                    <a:pt x="0" y="754327"/>
                  </a:moveTo>
                  <a:lnTo>
                    <a:pt x="685796" y="0"/>
                  </a:lnTo>
                  <a:lnTo>
                    <a:pt x="6172204" y="0"/>
                  </a:lnTo>
                  <a:lnTo>
                    <a:pt x="6858000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360" tIns="29210" rIns="122936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Porozumění</a:t>
              </a:r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C931D51F-1499-4DEE-A239-3DD90C650192}"/>
                </a:ext>
              </a:extLst>
            </p:cNvPr>
            <p:cNvSpPr/>
            <p:nvPr/>
          </p:nvSpPr>
          <p:spPr>
            <a:xfrm>
              <a:off x="1981200" y="5287865"/>
              <a:ext cx="8229600" cy="754327"/>
            </a:xfrm>
            <a:custGeom>
              <a:avLst/>
              <a:gdLst>
                <a:gd name="connsiteX0" fmla="*/ 0 w 8229600"/>
                <a:gd name="connsiteY0" fmla="*/ 754327 h 754327"/>
                <a:gd name="connsiteX1" fmla="*/ 685796 w 8229600"/>
                <a:gd name="connsiteY1" fmla="*/ 0 h 754327"/>
                <a:gd name="connsiteX2" fmla="*/ 7543804 w 8229600"/>
                <a:gd name="connsiteY2" fmla="*/ 0 h 754327"/>
                <a:gd name="connsiteX3" fmla="*/ 8229600 w 8229600"/>
                <a:gd name="connsiteY3" fmla="*/ 754327 h 754327"/>
                <a:gd name="connsiteX4" fmla="*/ 0 w 8229600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754327">
                  <a:moveTo>
                    <a:pt x="0" y="754327"/>
                  </a:moveTo>
                  <a:lnTo>
                    <a:pt x="685796" y="0"/>
                  </a:lnTo>
                  <a:lnTo>
                    <a:pt x="7543804" y="0"/>
                  </a:lnTo>
                  <a:lnTo>
                    <a:pt x="8229600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9389" tIns="29210" rIns="1469391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Znalost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94113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26F3771E-65E5-4514-A842-43F2FCE6D120}"/>
              </a:ext>
            </a:extLst>
          </p:cNvPr>
          <p:cNvSpPr/>
          <p:nvPr/>
        </p:nvSpPr>
        <p:spPr>
          <a:xfrm>
            <a:off x="3758084" y="4196238"/>
            <a:ext cx="8688423" cy="1434385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C3730C-0AEF-453E-A90D-9204A64EB2B9}"/>
              </a:ext>
            </a:extLst>
          </p:cNvPr>
          <p:cNvSpPr txBox="1"/>
          <p:nvPr/>
        </p:nvSpPr>
        <p:spPr>
          <a:xfrm>
            <a:off x="3064746" y="4408387"/>
            <a:ext cx="8910200" cy="974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Kritéria jako nástroj pedagogické diagnostiky </a:t>
            </a:r>
            <a:endParaRPr lang="cs-CZ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cs-CZ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aneb „bez cíle do cíle nedoběhneš“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3AF498-AF29-4FB6-A545-4DAD1D1FE95B}"/>
              </a:ext>
            </a:extLst>
          </p:cNvPr>
          <p:cNvSpPr txBox="1"/>
          <p:nvPr/>
        </p:nvSpPr>
        <p:spPr>
          <a:xfrm>
            <a:off x="5846619" y="5813573"/>
            <a:ext cx="6128327" cy="414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cs-CZ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Churáčková, ZŠ NAVIS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24E29F-53BD-4848-B4EB-10257C0E6753}"/>
              </a:ext>
            </a:extLst>
          </p:cNvPr>
          <p:cNvSpPr txBox="1"/>
          <p:nvPr/>
        </p:nvSpPr>
        <p:spPr>
          <a:xfrm>
            <a:off x="5846619" y="3167736"/>
            <a:ext cx="6128327" cy="84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května 2021</a:t>
            </a:r>
          </a:p>
          <a:p>
            <a:pPr algn="r">
              <a:lnSpc>
                <a:spcPct val="115000"/>
              </a:lnSpc>
            </a:pPr>
            <a:r>
              <a:rPr lang="cs-CZ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Odborný panel</a:t>
            </a:r>
            <a:r>
              <a:rPr lang="cs-CZ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HODNOCENÍ, ČŠI</a:t>
            </a:r>
          </a:p>
        </p:txBody>
      </p:sp>
      <p:sp>
        <p:nvSpPr>
          <p:cNvPr id="8" name="Ovál 7">
            <a:hlinkClick r:id="" action="ppaction://noaction"/>
            <a:extLst>
              <a:ext uri="{FF2B5EF4-FFF2-40B4-BE49-F238E27FC236}">
                <a16:creationId xmlns:a16="http://schemas.microsoft.com/office/drawing/2014/main" id="{56A3B52C-72A7-43F3-8062-8DE075DE2FE8}"/>
              </a:ext>
            </a:extLst>
          </p:cNvPr>
          <p:cNvSpPr/>
          <p:nvPr/>
        </p:nvSpPr>
        <p:spPr>
          <a:xfrm>
            <a:off x="11354457" y="240237"/>
            <a:ext cx="540000" cy="54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11" name="Obrázek 10">
            <a:hlinkClick r:id="rId2" action="ppaction://hlinksldjump"/>
            <a:extLst>
              <a:ext uri="{FF2B5EF4-FFF2-40B4-BE49-F238E27FC236}">
                <a16:creationId xmlns:a16="http://schemas.microsoft.com/office/drawing/2014/main" id="{190BA6E2-0CC5-449D-A975-13EADA38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49590" y="432959"/>
            <a:ext cx="349733" cy="174875"/>
          </a:xfrm>
          <a:prstGeom prst="rect">
            <a:avLst/>
          </a:prstGeom>
        </p:spPr>
      </p:pic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7A577C2E-27F7-4E7F-B784-2B4295209AA5}"/>
              </a:ext>
            </a:extLst>
          </p:cNvPr>
          <p:cNvSpPr/>
          <p:nvPr/>
        </p:nvSpPr>
        <p:spPr>
          <a:xfrm>
            <a:off x="-1576122" y="-1624166"/>
            <a:ext cx="4464000" cy="4464000"/>
          </a:xfrm>
          <a:custGeom>
            <a:avLst/>
            <a:gdLst>
              <a:gd name="connsiteX0" fmla="*/ 2232000 w 4464000"/>
              <a:gd name="connsiteY0" fmla="*/ 0 h 4464000"/>
              <a:gd name="connsiteX1" fmla="*/ 4464000 w 4464000"/>
              <a:gd name="connsiteY1" fmla="*/ 2232000 h 4464000"/>
              <a:gd name="connsiteX2" fmla="*/ 2232000 w 4464000"/>
              <a:gd name="connsiteY2" fmla="*/ 4464000 h 4464000"/>
              <a:gd name="connsiteX3" fmla="*/ 0 w 4464000"/>
              <a:gd name="connsiteY3" fmla="*/ 2232000 h 4464000"/>
              <a:gd name="connsiteX4" fmla="*/ 2232000 w 4464000"/>
              <a:gd name="connsiteY4" fmla="*/ 0 h 4464000"/>
              <a:gd name="connsiteX5" fmla="*/ 2232000 w 4464000"/>
              <a:gd name="connsiteY5" fmla="*/ 972000 h 4464000"/>
              <a:gd name="connsiteX6" fmla="*/ 972000 w 4464000"/>
              <a:gd name="connsiteY6" fmla="*/ 2232000 h 4464000"/>
              <a:gd name="connsiteX7" fmla="*/ 2232000 w 4464000"/>
              <a:gd name="connsiteY7" fmla="*/ 3492000 h 4464000"/>
              <a:gd name="connsiteX8" fmla="*/ 3492000 w 4464000"/>
              <a:gd name="connsiteY8" fmla="*/ 2232000 h 4464000"/>
              <a:gd name="connsiteX9" fmla="*/ 2232000 w 4464000"/>
              <a:gd name="connsiteY9" fmla="*/ 972000 h 44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4000" h="4464000">
                <a:moveTo>
                  <a:pt x="2232000" y="0"/>
                </a:moveTo>
                <a:cubicBezTo>
                  <a:pt x="3464700" y="0"/>
                  <a:pt x="4464000" y="999300"/>
                  <a:pt x="4464000" y="2232000"/>
                </a:cubicBezTo>
                <a:cubicBezTo>
                  <a:pt x="4464000" y="3464700"/>
                  <a:pt x="3464700" y="4464000"/>
                  <a:pt x="2232000" y="4464000"/>
                </a:cubicBezTo>
                <a:cubicBezTo>
                  <a:pt x="999300" y="4464000"/>
                  <a:pt x="0" y="3464700"/>
                  <a:pt x="0" y="2232000"/>
                </a:cubicBezTo>
                <a:cubicBezTo>
                  <a:pt x="0" y="999300"/>
                  <a:pt x="999300" y="0"/>
                  <a:pt x="2232000" y="0"/>
                </a:cubicBezTo>
                <a:close/>
                <a:moveTo>
                  <a:pt x="2232000" y="972000"/>
                </a:moveTo>
                <a:cubicBezTo>
                  <a:pt x="1536121" y="972000"/>
                  <a:pt x="972000" y="1536121"/>
                  <a:pt x="972000" y="2232000"/>
                </a:cubicBezTo>
                <a:cubicBezTo>
                  <a:pt x="972000" y="2927879"/>
                  <a:pt x="1536121" y="3492000"/>
                  <a:pt x="2232000" y="3492000"/>
                </a:cubicBezTo>
                <a:cubicBezTo>
                  <a:pt x="2927879" y="3492000"/>
                  <a:pt x="3492000" y="2927879"/>
                  <a:pt x="3492000" y="2232000"/>
                </a:cubicBezTo>
                <a:cubicBezTo>
                  <a:pt x="3492000" y="1536121"/>
                  <a:pt x="2927879" y="972000"/>
                  <a:pt x="2232000" y="972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1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15D67A07-ED50-4960-8FE4-697FCB66ECF9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B497F6E-D651-4358-9920-5BB87CC42F00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 s cíli seznámit žáka?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CE8038C-9E1D-492C-9894-529CED4C9298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FBF8324A-8270-4EBF-AD88-6107871F33B0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AB994000-3A20-42B7-A685-95B323677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75676325-7276-4776-BEC3-1E3BB66D1AF2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94CCB4B3-731C-4E43-B91C-FBEFE776D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2B0EA48A-44E2-4D8D-B2F2-02F5642CDDE0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BF0572-3FED-4FE4-9DAD-4D0462CADCE5}"/>
              </a:ext>
            </a:extLst>
          </p:cNvPr>
          <p:cNvSpPr txBox="1"/>
          <p:nvPr/>
        </p:nvSpPr>
        <p:spPr>
          <a:xfrm>
            <a:off x="1915471" y="2614052"/>
            <a:ext cx="9031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Explicitně v úvodu hodiny nebo nechat žáky cíle odhalit v průběhu hodiny?</a:t>
            </a:r>
            <a:endParaRPr lang="cs-CZ" sz="36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cký objekt 10" descr="Pomoc">
            <a:extLst>
              <a:ext uri="{FF2B5EF4-FFF2-40B4-BE49-F238E27FC236}">
                <a16:creationId xmlns:a16="http://schemas.microsoft.com/office/drawing/2014/main" id="{587D118A-C84E-4854-ACC7-F3B88838E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1651" y="2755363"/>
            <a:ext cx="671483" cy="6714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58E278B-EEBA-408F-AE1B-B7F715E64FD2}"/>
              </a:ext>
            </a:extLst>
          </p:cNvPr>
          <p:cNvSpPr txBox="1"/>
          <p:nvPr/>
        </p:nvSpPr>
        <p:spPr>
          <a:xfrm>
            <a:off x="1915471" y="4155450"/>
            <a:ext cx="9031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Stanovovat cíle pro všechny žáky stejně, nebo individuálně?</a:t>
            </a:r>
            <a:endParaRPr lang="cs-CZ" sz="36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cký objekt 12" descr="Pomoc">
            <a:extLst>
              <a:ext uri="{FF2B5EF4-FFF2-40B4-BE49-F238E27FC236}">
                <a16:creationId xmlns:a16="http://schemas.microsoft.com/office/drawing/2014/main" id="{61A4F96B-4482-4829-9356-EE2276C19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1651" y="4296763"/>
            <a:ext cx="671483" cy="67148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668657-08E8-40B8-A522-E77FDA3C935D}"/>
              </a:ext>
            </a:extLst>
          </p:cNvPr>
          <p:cNvSpPr txBox="1"/>
          <p:nvPr/>
        </p:nvSpPr>
        <p:spPr>
          <a:xfrm>
            <a:off x="2762351" y="6136563"/>
            <a:ext cx="9031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fický objekt 15" descr="Výzkum">
            <a:hlinkClick r:id="rId8" action="ppaction://hlinksldjump"/>
            <a:extLst>
              <a:ext uri="{FF2B5EF4-FFF2-40B4-BE49-F238E27FC236}">
                <a16:creationId xmlns:a16="http://schemas.microsoft.com/office/drawing/2014/main" id="{A8300292-3425-453E-B88B-12EC332D9A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4381" y="14854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278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15D67A07-ED50-4960-8FE4-697FCB66ECF9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B497F6E-D651-4358-9920-5BB87CC42F00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 s cíli seznámit žáka?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CE8038C-9E1D-492C-9894-529CED4C9298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FBF8324A-8270-4EBF-AD88-6107871F33B0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AB994000-3A20-42B7-A685-95B323677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75676325-7276-4776-BEC3-1E3BB66D1AF2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94CCB4B3-731C-4E43-B91C-FBEFE776D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2B0EA48A-44E2-4D8D-B2F2-02F5642CDDE0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BF0572-3FED-4FE4-9DAD-4D0462CADCE5}"/>
              </a:ext>
            </a:extLst>
          </p:cNvPr>
          <p:cNvSpPr txBox="1"/>
          <p:nvPr/>
        </p:nvSpPr>
        <p:spPr>
          <a:xfrm>
            <a:off x="1915471" y="2614052"/>
            <a:ext cx="9031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Explicitně v úvodu hodiny nebo nechat žáky cíle odhalit v průběhu hodiny?</a:t>
            </a:r>
            <a:endParaRPr lang="cs-CZ" sz="36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cký objekt 10" descr="Pomoc">
            <a:extLst>
              <a:ext uri="{FF2B5EF4-FFF2-40B4-BE49-F238E27FC236}">
                <a16:creationId xmlns:a16="http://schemas.microsoft.com/office/drawing/2014/main" id="{587D118A-C84E-4854-ACC7-F3B88838E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651" y="2755363"/>
            <a:ext cx="671483" cy="6714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58E278B-EEBA-408F-AE1B-B7F715E64FD2}"/>
              </a:ext>
            </a:extLst>
          </p:cNvPr>
          <p:cNvSpPr txBox="1"/>
          <p:nvPr/>
        </p:nvSpPr>
        <p:spPr>
          <a:xfrm>
            <a:off x="1915471" y="4155450"/>
            <a:ext cx="9031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Stanovovat cíle pro všechny žáky stejně, nebo individuálně?</a:t>
            </a:r>
            <a:endParaRPr lang="cs-CZ" sz="36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cký objekt 12" descr="Pomoc">
            <a:extLst>
              <a:ext uri="{FF2B5EF4-FFF2-40B4-BE49-F238E27FC236}">
                <a16:creationId xmlns:a16="http://schemas.microsoft.com/office/drawing/2014/main" id="{61A4F96B-4482-4829-9356-EE2276C19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651" y="4296763"/>
            <a:ext cx="671483" cy="67148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668657-08E8-40B8-A522-E77FDA3C935D}"/>
              </a:ext>
            </a:extLst>
          </p:cNvPr>
          <p:cNvSpPr txBox="1"/>
          <p:nvPr/>
        </p:nvSpPr>
        <p:spPr>
          <a:xfrm>
            <a:off x="2762351" y="6136563"/>
            <a:ext cx="9031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fický objekt 15" descr="Výzkum">
            <a:hlinkClick r:id="rId7" action="ppaction://hlinksldjump"/>
            <a:extLst>
              <a:ext uri="{FF2B5EF4-FFF2-40B4-BE49-F238E27FC236}">
                <a16:creationId xmlns:a16="http://schemas.microsoft.com/office/drawing/2014/main" id="{A8300292-3425-453E-B88B-12EC332D9A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4381" y="14854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1">
            <a:extLst>
              <a:ext uri="{FF2B5EF4-FFF2-40B4-BE49-F238E27FC236}">
                <a16:creationId xmlns:a16="http://schemas.microsoft.com/office/drawing/2014/main" id="{CADA352C-D6C3-4F7F-BF13-92AA54742DCA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B22F27F-B778-4CF1-8217-FA46D3F1AA5A}"/>
              </a:ext>
            </a:extLst>
          </p:cNvPr>
          <p:cNvSpPr/>
          <p:nvPr/>
        </p:nvSpPr>
        <p:spPr>
          <a:xfrm>
            <a:off x="1467393" y="454377"/>
            <a:ext cx="3488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Co nás čeká?</a:t>
            </a:r>
          </a:p>
        </p:txBody>
      </p:sp>
      <p:pic>
        <p:nvPicPr>
          <p:cNvPr id="5" name="Grafický objekt 4" descr="Seznam">
            <a:extLst>
              <a:ext uri="{FF2B5EF4-FFF2-40B4-BE49-F238E27FC236}">
                <a16:creationId xmlns:a16="http://schemas.microsoft.com/office/drawing/2014/main" id="{28A69582-74AA-4A36-BB5E-B5C9FFA2E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" y="438522"/>
            <a:ext cx="477520" cy="47752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826D5C1-33D3-4065-A6EC-8578DD27400C}"/>
              </a:ext>
            </a:extLst>
          </p:cNvPr>
          <p:cNvSpPr/>
          <p:nvPr/>
        </p:nvSpPr>
        <p:spPr>
          <a:xfrm>
            <a:off x="2233888" y="2001167"/>
            <a:ext cx="873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Přiřadím přídavné jméno ke správnému vzoru.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DF11EC7-6B8A-415D-BDF3-2A800FA07EB6}"/>
              </a:ext>
            </a:extLst>
          </p:cNvPr>
          <p:cNvGrpSpPr/>
          <p:nvPr/>
        </p:nvGrpSpPr>
        <p:grpSpPr>
          <a:xfrm>
            <a:off x="1224864" y="1872000"/>
            <a:ext cx="720000" cy="720000"/>
            <a:chOff x="680720" y="2117972"/>
            <a:chExt cx="720000" cy="720000"/>
          </a:xfrm>
        </p:grpSpPr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5CD0C12E-AE73-4949-86FC-DF1544AF323E}"/>
                </a:ext>
              </a:extLst>
            </p:cNvPr>
            <p:cNvSpPr/>
            <p:nvPr/>
          </p:nvSpPr>
          <p:spPr>
            <a:xfrm>
              <a:off x="680720" y="2117972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Grafický objekt 8" descr="Připojeno">
              <a:hlinkClick r:id="rId4" action="ppaction://hlinksldjump"/>
              <a:extLst>
                <a:ext uri="{FF2B5EF4-FFF2-40B4-BE49-F238E27FC236}">
                  <a16:creationId xmlns:a16="http://schemas.microsoft.com/office/drawing/2014/main" id="{5DF9246A-8DDD-41B2-867A-9C3695B30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4960" y="2267534"/>
              <a:ext cx="431520" cy="431520"/>
            </a:xfrm>
            <a:prstGeom prst="rect">
              <a:avLst/>
            </a:prstGeom>
          </p:spPr>
        </p:pic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422D21CA-D8F0-412D-92FF-587838EC5DBD}"/>
              </a:ext>
            </a:extLst>
          </p:cNvPr>
          <p:cNvSpPr/>
          <p:nvPr/>
        </p:nvSpPr>
        <p:spPr>
          <a:xfrm>
            <a:off x="2233888" y="3057450"/>
            <a:ext cx="5362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Vyskloňuji vzory přídavných jmen.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FB5AB77C-0BB2-4DA8-B0F5-467B0AD8C1DA}"/>
              </a:ext>
            </a:extLst>
          </p:cNvPr>
          <p:cNvGrpSpPr/>
          <p:nvPr/>
        </p:nvGrpSpPr>
        <p:grpSpPr>
          <a:xfrm>
            <a:off x="1224864" y="2928283"/>
            <a:ext cx="720000" cy="720000"/>
            <a:chOff x="833120" y="3069000"/>
            <a:chExt cx="720000" cy="720000"/>
          </a:xfrm>
        </p:grpSpPr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B62F6F80-5CDD-4527-BC57-8BFF15B64560}"/>
                </a:ext>
              </a:extLst>
            </p:cNvPr>
            <p:cNvSpPr/>
            <p:nvPr/>
          </p:nvSpPr>
          <p:spPr>
            <a:xfrm>
              <a:off x="833120" y="306900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Grafický objekt 12" descr="Tabulka">
              <a:hlinkClick r:id="rId7" action="ppaction://hlinksldjump"/>
              <a:extLst>
                <a:ext uri="{FF2B5EF4-FFF2-40B4-BE49-F238E27FC236}">
                  <a16:creationId xmlns:a16="http://schemas.microsoft.com/office/drawing/2014/main" id="{8E9C4100-0490-4A6A-B1E2-A45DFB65A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7360" y="3228844"/>
              <a:ext cx="431520" cy="400312"/>
            </a:xfrm>
            <a:prstGeom prst="rect">
              <a:avLst/>
            </a:prstGeom>
          </p:spPr>
        </p:pic>
      </p:grpSp>
      <p:sp>
        <p:nvSpPr>
          <p:cNvPr id="14" name="Obdélník 13">
            <a:extLst>
              <a:ext uri="{FF2B5EF4-FFF2-40B4-BE49-F238E27FC236}">
                <a16:creationId xmlns:a16="http://schemas.microsoft.com/office/drawing/2014/main" id="{4AFD4D8D-9F58-403C-BF7A-8867A357D662}"/>
              </a:ext>
            </a:extLst>
          </p:cNvPr>
          <p:cNvSpPr/>
          <p:nvPr/>
        </p:nvSpPr>
        <p:spPr>
          <a:xfrm>
            <a:off x="2218744" y="5163088"/>
            <a:ext cx="5782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Vyhledám ve větách přídavná jména.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0F5F97-50B5-4E06-B08B-ADB1AD695B82}"/>
              </a:ext>
            </a:extLst>
          </p:cNvPr>
          <p:cNvGrpSpPr/>
          <p:nvPr/>
        </p:nvGrpSpPr>
        <p:grpSpPr>
          <a:xfrm>
            <a:off x="1224864" y="5033921"/>
            <a:ext cx="720000" cy="720000"/>
            <a:chOff x="950640" y="4778419"/>
            <a:chExt cx="720000" cy="720000"/>
          </a:xfrm>
        </p:grpSpPr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C3962685-2400-406F-A4F2-ED161B955455}"/>
                </a:ext>
              </a:extLst>
            </p:cNvPr>
            <p:cNvSpPr/>
            <p:nvPr/>
          </p:nvSpPr>
          <p:spPr>
            <a:xfrm>
              <a:off x="950640" y="4778419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7" name="Grafický objekt 16" descr="Výzkum">
              <a:hlinkClick r:id="rId10" action="ppaction://hlinksldjump"/>
              <a:extLst>
                <a:ext uri="{FF2B5EF4-FFF2-40B4-BE49-F238E27FC236}">
                  <a16:creationId xmlns:a16="http://schemas.microsoft.com/office/drawing/2014/main" id="{15D5D68C-0227-47FB-B591-CA0092FC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91520" y="4922659"/>
              <a:ext cx="431520" cy="431520"/>
            </a:xfrm>
            <a:prstGeom prst="rect">
              <a:avLst/>
            </a:prstGeom>
          </p:spPr>
        </p:pic>
      </p:grp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FF1880-9A3C-4D23-8F39-D8CB82C1712C}"/>
              </a:ext>
            </a:extLst>
          </p:cNvPr>
          <p:cNvSpPr/>
          <p:nvPr/>
        </p:nvSpPr>
        <p:spPr>
          <a:xfrm>
            <a:off x="2252616" y="4128829"/>
            <a:ext cx="915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Doplním koncovky přídavných jmen ve vybraných větách.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6026999-D4A3-4FC8-8523-D7F93E294063}"/>
              </a:ext>
            </a:extLst>
          </p:cNvPr>
          <p:cNvGrpSpPr/>
          <p:nvPr/>
        </p:nvGrpSpPr>
        <p:grpSpPr>
          <a:xfrm>
            <a:off x="1224864" y="3981102"/>
            <a:ext cx="720000" cy="720000"/>
            <a:chOff x="320720" y="4339521"/>
            <a:chExt cx="720000" cy="720000"/>
          </a:xfrm>
        </p:grpSpPr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A40E30D9-2985-4CF6-8FA2-A5CC637F4006}"/>
                </a:ext>
              </a:extLst>
            </p:cNvPr>
            <p:cNvSpPr/>
            <p:nvPr/>
          </p:nvSpPr>
          <p:spPr>
            <a:xfrm>
              <a:off x="320720" y="433952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Grafický objekt 20" descr="Tužka">
              <a:hlinkClick r:id="rId13" action="ppaction://hlinksldjump"/>
              <a:extLst>
                <a:ext uri="{FF2B5EF4-FFF2-40B4-BE49-F238E27FC236}">
                  <a16:creationId xmlns:a16="http://schemas.microsoft.com/office/drawing/2014/main" id="{E1BB774A-51ED-4170-8B14-7BF2801C8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6303" y="4505104"/>
              <a:ext cx="388833" cy="388833"/>
            </a:xfrm>
            <a:prstGeom prst="rect">
              <a:avLst/>
            </a:prstGeom>
          </p:spPr>
        </p:pic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096C6A1C-0443-48DA-AF35-C3F395A515F7}"/>
              </a:ext>
            </a:extLst>
          </p:cNvPr>
          <p:cNvGrpSpPr/>
          <p:nvPr/>
        </p:nvGrpSpPr>
        <p:grpSpPr>
          <a:xfrm>
            <a:off x="11244346" y="454377"/>
            <a:ext cx="432000" cy="432000"/>
            <a:chOff x="11464380" y="258447"/>
            <a:chExt cx="432000" cy="432000"/>
          </a:xfrm>
        </p:grpSpPr>
        <p:sp>
          <p:nvSpPr>
            <p:cNvPr id="23" name="Ovál 22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5FA4F8B4-99CF-4F2F-B8A2-13AF80003033}"/>
                </a:ext>
              </a:extLst>
            </p:cNvPr>
            <p:cNvSpPr/>
            <p:nvPr/>
          </p:nvSpPr>
          <p:spPr>
            <a:xfrm>
              <a:off x="11464380" y="258447"/>
              <a:ext cx="432000" cy="432000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24" name="Grafický objekt 23" descr="Napájení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790204E0-99BF-4B13-8F63-433E226A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480325" y="270262"/>
              <a:ext cx="400110" cy="400110"/>
            </a:xfrm>
            <a:prstGeom prst="rect">
              <a:avLst/>
            </a:prstGeom>
          </p:spPr>
        </p:pic>
      </p:grpSp>
      <p:sp>
        <p:nvSpPr>
          <p:cNvPr id="25" name="Obdélník 24">
            <a:extLst>
              <a:ext uri="{FF2B5EF4-FFF2-40B4-BE49-F238E27FC236}">
                <a16:creationId xmlns:a16="http://schemas.microsoft.com/office/drawing/2014/main" id="{8952E6E1-386A-49C6-A118-51356CE7CEA8}"/>
              </a:ext>
            </a:extLst>
          </p:cNvPr>
          <p:cNvSpPr/>
          <p:nvPr/>
        </p:nvSpPr>
        <p:spPr>
          <a:xfrm>
            <a:off x="115747" y="138896"/>
            <a:ext cx="11945073" cy="65512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1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F822AC6D-C45A-4747-BD0D-49519276B698}"/>
              </a:ext>
            </a:extLst>
          </p:cNvPr>
          <p:cNvSpPr/>
          <p:nvPr/>
        </p:nvSpPr>
        <p:spPr>
          <a:xfrm>
            <a:off x="2156261" y="1484284"/>
            <a:ext cx="1521856" cy="536754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68687FC0-EBC1-45A3-A906-12F105A502CB}"/>
              </a:ext>
            </a:extLst>
          </p:cNvPr>
          <p:cNvSpPr/>
          <p:nvPr/>
        </p:nvSpPr>
        <p:spPr>
          <a:xfrm>
            <a:off x="2162620" y="2062915"/>
            <a:ext cx="1521856" cy="533062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4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8E5FEC7D-C406-43C0-A497-47CDBB839437}"/>
              </a:ext>
            </a:extLst>
          </p:cNvPr>
          <p:cNvSpPr/>
          <p:nvPr/>
        </p:nvSpPr>
        <p:spPr>
          <a:xfrm>
            <a:off x="2150063" y="2617956"/>
            <a:ext cx="1521856" cy="533062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5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49CC232C-75DB-4C59-970D-A037D26827A3}"/>
              </a:ext>
            </a:extLst>
          </p:cNvPr>
          <p:cNvSpPr/>
          <p:nvPr/>
        </p:nvSpPr>
        <p:spPr>
          <a:xfrm>
            <a:off x="2139658" y="3192895"/>
            <a:ext cx="1521856" cy="533062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6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90137846-D587-4162-A865-B0E100B98127}"/>
              </a:ext>
            </a:extLst>
          </p:cNvPr>
          <p:cNvSpPr/>
          <p:nvPr/>
        </p:nvSpPr>
        <p:spPr>
          <a:xfrm>
            <a:off x="581491" y="1485940"/>
            <a:ext cx="1521856" cy="536754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7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65E51685-EB3F-428F-A810-19903AD69C27}"/>
              </a:ext>
            </a:extLst>
          </p:cNvPr>
          <p:cNvSpPr/>
          <p:nvPr/>
        </p:nvSpPr>
        <p:spPr>
          <a:xfrm>
            <a:off x="587784" y="2062915"/>
            <a:ext cx="1521856" cy="533062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8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09E3C8C5-3C06-40DD-9042-6EF74FF239AC}"/>
              </a:ext>
            </a:extLst>
          </p:cNvPr>
          <p:cNvSpPr/>
          <p:nvPr/>
        </p:nvSpPr>
        <p:spPr>
          <a:xfrm>
            <a:off x="599769" y="2640207"/>
            <a:ext cx="1521856" cy="533062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9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D62F6A4F-5BD5-472D-9C55-3750A6F4A910}"/>
              </a:ext>
            </a:extLst>
          </p:cNvPr>
          <p:cNvSpPr/>
          <p:nvPr/>
        </p:nvSpPr>
        <p:spPr>
          <a:xfrm>
            <a:off x="581491" y="3192895"/>
            <a:ext cx="1521856" cy="533062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10" name="Grafický objekt 9" descr="Květina">
            <a:extLst>
              <a:ext uri="{FF2B5EF4-FFF2-40B4-BE49-F238E27FC236}">
                <a16:creationId xmlns:a16="http://schemas.microsoft.com/office/drawing/2014/main" id="{C707E004-37A6-462A-97DA-72AB8532F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7562" y="4473021"/>
            <a:ext cx="1405092" cy="1405092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1" name="Grafický objekt 10" descr="Svalnaté rameno">
            <a:extLst>
              <a:ext uri="{FF2B5EF4-FFF2-40B4-BE49-F238E27FC236}">
                <a16:creationId xmlns:a16="http://schemas.microsoft.com/office/drawing/2014/main" id="{C201A7B6-A436-4633-BFB8-B160FD716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2156" y="1947211"/>
            <a:ext cx="1391920" cy="139192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2" name="Grafický objekt 11" descr="Muž">
            <a:extLst>
              <a:ext uri="{FF2B5EF4-FFF2-40B4-BE49-F238E27FC236}">
                <a16:creationId xmlns:a16="http://schemas.microsoft.com/office/drawing/2014/main" id="{65897A61-F331-4095-BF29-5AC4F3E56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4064" y="1883551"/>
            <a:ext cx="1480296" cy="1480296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3" name="Grafický objekt 12" descr="Žena">
            <a:extLst>
              <a:ext uri="{FF2B5EF4-FFF2-40B4-BE49-F238E27FC236}">
                <a16:creationId xmlns:a16="http://schemas.microsoft.com/office/drawing/2014/main" id="{F6BE9F16-F856-40C5-A88C-EF71600368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8692" y="4682193"/>
            <a:ext cx="1314278" cy="1314278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4" name="Grafický objekt 13" descr="Připojeno">
            <a:extLst>
              <a:ext uri="{FF2B5EF4-FFF2-40B4-BE49-F238E27FC236}">
                <a16:creationId xmlns:a16="http://schemas.microsoft.com/office/drawing/2014/main" id="{1C77E79D-18F4-46A5-9368-8965071E7F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1832" y="399702"/>
            <a:ext cx="551136" cy="551136"/>
          </a:xfrm>
          <a:prstGeom prst="rect">
            <a:avLst/>
          </a:prstGeom>
        </p:spPr>
      </p:pic>
      <p:sp>
        <p:nvSpPr>
          <p:cNvPr id="15" name="Zaoblený obdélník 1">
            <a:extLst>
              <a:ext uri="{FF2B5EF4-FFF2-40B4-BE49-F238E27FC236}">
                <a16:creationId xmlns:a16="http://schemas.microsoft.com/office/drawing/2014/main" id="{DE9EDB1B-D9EB-4DC4-9851-C70D3BDF19FE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E7F178B-25BE-40C3-88E6-CBC688F27BC8}"/>
              </a:ext>
            </a:extLst>
          </p:cNvPr>
          <p:cNvSpPr/>
          <p:nvPr/>
        </p:nvSpPr>
        <p:spPr>
          <a:xfrm>
            <a:off x="1754777" y="454377"/>
            <a:ext cx="868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Přiřadím vzor ke správnému přídavnému jménu.</a:t>
            </a:r>
          </a:p>
        </p:txBody>
      </p:sp>
      <p:sp>
        <p:nvSpPr>
          <p:cNvPr id="17" name="Zaoblený obdélník 2">
            <a:extLst>
              <a:ext uri="{FF2B5EF4-FFF2-40B4-BE49-F238E27FC236}">
                <a16:creationId xmlns:a16="http://schemas.microsoft.com/office/drawing/2014/main" id="{85AC95CE-C9BF-4B1F-A172-D736331CD01C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8" name="Zaoblený obdélník 2">
            <a:extLst>
              <a:ext uri="{FF2B5EF4-FFF2-40B4-BE49-F238E27FC236}">
                <a16:creationId xmlns:a16="http://schemas.microsoft.com/office/drawing/2014/main" id="{F1D986BF-8BF4-4C42-904E-5693E4964432}"/>
              </a:ext>
            </a:extLst>
          </p:cNvPr>
          <p:cNvSpPr/>
          <p:nvPr/>
        </p:nvSpPr>
        <p:spPr>
          <a:xfrm>
            <a:off x="457200" y="1439979"/>
            <a:ext cx="3291115" cy="2350804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9" name="Zaoblený obdélník 2">
            <a:extLst>
              <a:ext uri="{FF2B5EF4-FFF2-40B4-BE49-F238E27FC236}">
                <a16:creationId xmlns:a16="http://schemas.microsoft.com/office/drawing/2014/main" id="{36342998-77A2-45A5-B21D-AD11072F094B}"/>
              </a:ext>
            </a:extLst>
          </p:cNvPr>
          <p:cNvSpPr/>
          <p:nvPr/>
        </p:nvSpPr>
        <p:spPr>
          <a:xfrm>
            <a:off x="457200" y="4000165"/>
            <a:ext cx="3291115" cy="2350804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0" name="Zaoblený obdélník 2">
            <a:extLst>
              <a:ext uri="{FF2B5EF4-FFF2-40B4-BE49-F238E27FC236}">
                <a16:creationId xmlns:a16="http://schemas.microsoft.com/office/drawing/2014/main" id="{237A4118-AB72-4859-B4FC-D710A4CA3636}"/>
              </a:ext>
            </a:extLst>
          </p:cNvPr>
          <p:cNvSpPr/>
          <p:nvPr/>
        </p:nvSpPr>
        <p:spPr>
          <a:xfrm>
            <a:off x="8441144" y="1455354"/>
            <a:ext cx="3291115" cy="2350804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1" name="Zaoblený obdélník 2">
            <a:extLst>
              <a:ext uri="{FF2B5EF4-FFF2-40B4-BE49-F238E27FC236}">
                <a16:creationId xmlns:a16="http://schemas.microsoft.com/office/drawing/2014/main" id="{A6FD1DF2-7512-4FB8-87A3-7EA899D7DB72}"/>
              </a:ext>
            </a:extLst>
          </p:cNvPr>
          <p:cNvSpPr/>
          <p:nvPr/>
        </p:nvSpPr>
        <p:spPr>
          <a:xfrm>
            <a:off x="8443685" y="4080970"/>
            <a:ext cx="3291115" cy="2350804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B7D6D902-7204-4762-8CEF-710892E8F3B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0063" y="3219462"/>
            <a:ext cx="765530" cy="124781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9C8FD04-96A2-4BAC-9F41-163CCB1D84D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20" y="3225207"/>
            <a:ext cx="765530" cy="1247814"/>
          </a:xfrm>
          <a:prstGeom prst="rect">
            <a:avLst/>
          </a:prstGeom>
        </p:spPr>
      </p:pic>
      <p:sp>
        <p:nvSpPr>
          <p:cNvPr id="24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20D3D405-9D1D-4128-BF2B-2EAC6AB58B9F}"/>
              </a:ext>
            </a:extLst>
          </p:cNvPr>
          <p:cNvSpPr/>
          <p:nvPr/>
        </p:nvSpPr>
        <p:spPr>
          <a:xfrm>
            <a:off x="586709" y="4083920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5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0BAF618E-A26F-45E4-B4FA-BA040F1650FC}"/>
              </a:ext>
            </a:extLst>
          </p:cNvPr>
          <p:cNvSpPr/>
          <p:nvPr/>
        </p:nvSpPr>
        <p:spPr>
          <a:xfrm>
            <a:off x="2125224" y="4083920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6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5FFF6FB1-5FD8-48FC-946C-1A2BA0D3071A}"/>
              </a:ext>
            </a:extLst>
          </p:cNvPr>
          <p:cNvSpPr/>
          <p:nvPr/>
        </p:nvSpPr>
        <p:spPr>
          <a:xfrm>
            <a:off x="2125224" y="4847686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7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9C98C125-A07F-409A-8FB3-839B34FA99C4}"/>
              </a:ext>
            </a:extLst>
          </p:cNvPr>
          <p:cNvSpPr/>
          <p:nvPr/>
        </p:nvSpPr>
        <p:spPr>
          <a:xfrm>
            <a:off x="2121625" y="5606132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8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3F03A45D-4308-43FA-8ABC-CDA282E57EDA}"/>
              </a:ext>
            </a:extLst>
          </p:cNvPr>
          <p:cNvSpPr/>
          <p:nvPr/>
        </p:nvSpPr>
        <p:spPr>
          <a:xfrm>
            <a:off x="581491" y="4864019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9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35F2386D-AE12-4DC8-88D8-A3CFB2304AC0}"/>
              </a:ext>
            </a:extLst>
          </p:cNvPr>
          <p:cNvSpPr/>
          <p:nvPr/>
        </p:nvSpPr>
        <p:spPr>
          <a:xfrm>
            <a:off x="581491" y="5606132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0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A01DEDCF-9AF3-4595-92C7-3C97E1F929D4}"/>
              </a:ext>
            </a:extLst>
          </p:cNvPr>
          <p:cNvSpPr/>
          <p:nvPr/>
        </p:nvSpPr>
        <p:spPr>
          <a:xfrm>
            <a:off x="8644514" y="4154065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1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5359C74D-F4ED-410D-9224-D7044AB29A16}"/>
              </a:ext>
            </a:extLst>
          </p:cNvPr>
          <p:cNvSpPr/>
          <p:nvPr/>
        </p:nvSpPr>
        <p:spPr>
          <a:xfrm>
            <a:off x="10183029" y="4154065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2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CC5FAEA7-41F5-4507-9C9E-ECAAF624C364}"/>
              </a:ext>
            </a:extLst>
          </p:cNvPr>
          <p:cNvSpPr/>
          <p:nvPr/>
        </p:nvSpPr>
        <p:spPr>
          <a:xfrm>
            <a:off x="10183029" y="4917831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3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DFB13B8E-DD14-4F51-B105-7CC7202F2AC5}"/>
              </a:ext>
            </a:extLst>
          </p:cNvPr>
          <p:cNvSpPr/>
          <p:nvPr/>
        </p:nvSpPr>
        <p:spPr>
          <a:xfrm>
            <a:off x="10179430" y="5676277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4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71F8DD09-2AEF-4E6B-936E-0ED9A7D03950}"/>
              </a:ext>
            </a:extLst>
          </p:cNvPr>
          <p:cNvSpPr/>
          <p:nvPr/>
        </p:nvSpPr>
        <p:spPr>
          <a:xfrm>
            <a:off x="8639296" y="4934164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5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7D0869DA-054B-4D98-B516-27AF5F6EDC2E}"/>
              </a:ext>
            </a:extLst>
          </p:cNvPr>
          <p:cNvSpPr/>
          <p:nvPr/>
        </p:nvSpPr>
        <p:spPr>
          <a:xfrm>
            <a:off x="8639296" y="5676277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6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FBA4EDC4-ED6A-4D51-AACF-2A88B3663ED5}"/>
              </a:ext>
            </a:extLst>
          </p:cNvPr>
          <p:cNvSpPr/>
          <p:nvPr/>
        </p:nvSpPr>
        <p:spPr>
          <a:xfrm>
            <a:off x="8640915" y="1510124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7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8F3342C2-E4B5-450B-928D-84960D4B65B7}"/>
              </a:ext>
            </a:extLst>
          </p:cNvPr>
          <p:cNvSpPr/>
          <p:nvPr/>
        </p:nvSpPr>
        <p:spPr>
          <a:xfrm>
            <a:off x="10179430" y="1510124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8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1908F860-4D98-42FA-BD65-82D8AEB32157}"/>
              </a:ext>
            </a:extLst>
          </p:cNvPr>
          <p:cNvSpPr/>
          <p:nvPr/>
        </p:nvSpPr>
        <p:spPr>
          <a:xfrm>
            <a:off x="10179430" y="2273890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9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CEE23BD5-7004-44CD-AAE8-D71A5521C738}"/>
              </a:ext>
            </a:extLst>
          </p:cNvPr>
          <p:cNvSpPr/>
          <p:nvPr/>
        </p:nvSpPr>
        <p:spPr>
          <a:xfrm>
            <a:off x="10175831" y="3032336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40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0D773556-6A6F-4D24-BDA5-BB9D4C811653}"/>
              </a:ext>
            </a:extLst>
          </p:cNvPr>
          <p:cNvSpPr/>
          <p:nvPr/>
        </p:nvSpPr>
        <p:spPr>
          <a:xfrm>
            <a:off x="8635697" y="2290223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41" name="Zaoblený obdélník 2">
            <a:hlinkClick r:id="" action="ppaction://macro?name=MoveTo"/>
            <a:extLst>
              <a:ext uri="{FF2B5EF4-FFF2-40B4-BE49-F238E27FC236}">
                <a16:creationId xmlns:a16="http://schemas.microsoft.com/office/drawing/2014/main" id="{06ACED5B-4FE9-4EA7-8460-C90447E84760}"/>
              </a:ext>
            </a:extLst>
          </p:cNvPr>
          <p:cNvSpPr/>
          <p:nvPr/>
        </p:nvSpPr>
        <p:spPr>
          <a:xfrm>
            <a:off x="8635697" y="3032336"/>
            <a:ext cx="1371600" cy="693621"/>
          </a:xfrm>
          <a:prstGeom prst="roundRect">
            <a:avLst>
              <a:gd name="adj" fmla="val 2277"/>
            </a:avLst>
          </a:prstGeom>
          <a:noFill/>
          <a:ln w="317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42" name="TextovéPole 41">
            <a:hlinkClick r:id="" action="ppaction://macro?name=MoveHim"/>
            <a:extLst>
              <a:ext uri="{FF2B5EF4-FFF2-40B4-BE49-F238E27FC236}">
                <a16:creationId xmlns:a16="http://schemas.microsoft.com/office/drawing/2014/main" id="{7FFED788-2835-4FE0-B38F-2B1814DB0FD5}"/>
              </a:ext>
            </a:extLst>
          </p:cNvPr>
          <p:cNvSpPr txBox="1"/>
          <p:nvPr/>
        </p:nvSpPr>
        <p:spPr>
          <a:xfrm>
            <a:off x="5299602" y="3660687"/>
            <a:ext cx="1480296" cy="4086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man Old Style" panose="02050604050505020204" pitchFamily="18" charset="0"/>
              </a:rPr>
              <a:t>ANGLIČTÍ</a:t>
            </a:r>
            <a:endParaRPr lang="cs-CZ" sz="1050" dirty="0">
              <a:latin typeface="Bookman Old Style" panose="02050604050505020204" pitchFamily="18" charset="0"/>
            </a:endParaRPr>
          </a:p>
        </p:txBody>
      </p:sp>
      <p:sp>
        <p:nvSpPr>
          <p:cNvPr id="43" name="TextovéPole 42">
            <a:hlinkClick r:id="" action="ppaction://macro?name=MoveHim"/>
            <a:extLst>
              <a:ext uri="{FF2B5EF4-FFF2-40B4-BE49-F238E27FC236}">
                <a16:creationId xmlns:a16="http://schemas.microsoft.com/office/drawing/2014/main" id="{1975FED3-4797-439A-9C2E-F9B245E5C7D1}"/>
              </a:ext>
            </a:extLst>
          </p:cNvPr>
          <p:cNvSpPr txBox="1"/>
          <p:nvPr/>
        </p:nvSpPr>
        <p:spPr>
          <a:xfrm>
            <a:off x="5304839" y="3680415"/>
            <a:ext cx="1480296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Bookman Old Style" panose="02050604050505020204" pitchFamily="18" charset="0"/>
              </a:rPr>
              <a:t>SESTŘINI</a:t>
            </a:r>
            <a:endParaRPr lang="cs-CZ" sz="1000" dirty="0">
              <a:latin typeface="Bookman Old Style" panose="02050604050505020204" pitchFamily="18" charset="0"/>
            </a:endParaRPr>
          </a:p>
        </p:txBody>
      </p:sp>
      <p:sp>
        <p:nvSpPr>
          <p:cNvPr id="44" name="TextovéPole 43">
            <a:hlinkClick r:id="" action="ppaction://macro?name=MoveHim"/>
            <a:extLst>
              <a:ext uri="{FF2B5EF4-FFF2-40B4-BE49-F238E27FC236}">
                <a16:creationId xmlns:a16="http://schemas.microsoft.com/office/drawing/2014/main" id="{6328BEAE-861E-4A45-B278-853704C86DFC}"/>
              </a:ext>
            </a:extLst>
          </p:cNvPr>
          <p:cNvSpPr txBox="1"/>
          <p:nvPr/>
        </p:nvSpPr>
        <p:spPr>
          <a:xfrm>
            <a:off x="5299602" y="3640658"/>
            <a:ext cx="1480296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Bookman Old Style" panose="02050604050505020204" pitchFamily="18" charset="0"/>
              </a:rPr>
              <a:t>ZPĚVAVÍ</a:t>
            </a:r>
            <a:endParaRPr lang="cs-CZ" sz="1100" dirty="0">
              <a:latin typeface="Bookman Old Style" panose="02050604050505020204" pitchFamily="18" charset="0"/>
            </a:endParaRPr>
          </a:p>
        </p:txBody>
      </p:sp>
      <p:sp>
        <p:nvSpPr>
          <p:cNvPr id="45" name="TextovéPole 44">
            <a:hlinkClick r:id="" action="ppaction://macro?name=MoveHim"/>
            <a:extLst>
              <a:ext uri="{FF2B5EF4-FFF2-40B4-BE49-F238E27FC236}">
                <a16:creationId xmlns:a16="http://schemas.microsoft.com/office/drawing/2014/main" id="{4168940F-767F-45AE-8AC4-4BF78F65D7A2}"/>
              </a:ext>
            </a:extLst>
          </p:cNvPr>
          <p:cNvSpPr txBox="1"/>
          <p:nvPr/>
        </p:nvSpPr>
        <p:spPr>
          <a:xfrm>
            <a:off x="5295675" y="3669958"/>
            <a:ext cx="1480296" cy="4086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man Old Style" panose="02050604050505020204" pitchFamily="18" charset="0"/>
              </a:rPr>
              <a:t>KROTKÝ</a:t>
            </a:r>
          </a:p>
        </p:txBody>
      </p:sp>
      <p:sp>
        <p:nvSpPr>
          <p:cNvPr id="46" name="TextovéPole 45">
            <a:hlinkClick r:id="" action="ppaction://macro?name=MoveHim"/>
            <a:extLst>
              <a:ext uri="{FF2B5EF4-FFF2-40B4-BE49-F238E27FC236}">
                <a16:creationId xmlns:a16="http://schemas.microsoft.com/office/drawing/2014/main" id="{A2B7323B-2272-4ACE-9132-A447A057DB57}"/>
              </a:ext>
            </a:extLst>
          </p:cNvPr>
          <p:cNvSpPr txBox="1"/>
          <p:nvPr/>
        </p:nvSpPr>
        <p:spPr>
          <a:xfrm>
            <a:off x="5294365" y="3637267"/>
            <a:ext cx="1480296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Bookman Old Style" panose="02050604050505020204" pitchFamily="18" charset="0"/>
              </a:rPr>
              <a:t>SKROMNÍ</a:t>
            </a:r>
            <a:endParaRPr lang="cs-CZ" sz="1100" dirty="0">
              <a:latin typeface="Bookman Old Style" panose="02050604050505020204" pitchFamily="18" charset="0"/>
            </a:endParaRPr>
          </a:p>
        </p:txBody>
      </p:sp>
      <p:sp>
        <p:nvSpPr>
          <p:cNvPr id="47" name="TextovéPole 46">
            <a:hlinkClick r:id="" action="ppaction://macro?name=MoveHim"/>
            <a:extLst>
              <a:ext uri="{FF2B5EF4-FFF2-40B4-BE49-F238E27FC236}">
                <a16:creationId xmlns:a16="http://schemas.microsoft.com/office/drawing/2014/main" id="{C475F111-3015-4011-BB1D-4ABF862931FF}"/>
              </a:ext>
            </a:extLst>
          </p:cNvPr>
          <p:cNvSpPr txBox="1"/>
          <p:nvPr/>
        </p:nvSpPr>
        <p:spPr>
          <a:xfrm>
            <a:off x="5302221" y="3644049"/>
            <a:ext cx="1480296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Bookman Old Style" panose="02050604050505020204" pitchFamily="18" charset="0"/>
              </a:rPr>
              <a:t>POLNÍ</a:t>
            </a:r>
            <a:endParaRPr lang="cs-CZ" sz="1200" dirty="0">
              <a:latin typeface="Bookman Old Style" panose="02050604050505020204" pitchFamily="18" charset="0"/>
            </a:endParaRPr>
          </a:p>
        </p:txBody>
      </p:sp>
      <p:sp>
        <p:nvSpPr>
          <p:cNvPr id="48" name="TextovéPole 47">
            <a:hlinkClick r:id="" action="ppaction://macro?name=MoveHim"/>
            <a:extLst>
              <a:ext uri="{FF2B5EF4-FFF2-40B4-BE49-F238E27FC236}">
                <a16:creationId xmlns:a16="http://schemas.microsoft.com/office/drawing/2014/main" id="{F93D49E0-C3C4-40E1-B390-01D08D3C8013}"/>
              </a:ext>
            </a:extLst>
          </p:cNvPr>
          <p:cNvSpPr txBox="1"/>
          <p:nvPr/>
        </p:nvSpPr>
        <p:spPr>
          <a:xfrm>
            <a:off x="5300911" y="3631847"/>
            <a:ext cx="1480296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Bookman Old Style" panose="02050604050505020204" pitchFamily="18" charset="0"/>
              </a:rPr>
              <a:t>RYZÍ</a:t>
            </a:r>
            <a:endParaRPr lang="cs-CZ" sz="1100" dirty="0">
              <a:latin typeface="Bookman Old Style" panose="02050604050505020204" pitchFamily="18" charset="0"/>
            </a:endParaRPr>
          </a:p>
        </p:txBody>
      </p:sp>
      <p:sp>
        <p:nvSpPr>
          <p:cNvPr id="49" name="TextovéPole 48">
            <a:hlinkClick r:id="" action="ppaction://macro?name=MoveHim"/>
            <a:extLst>
              <a:ext uri="{FF2B5EF4-FFF2-40B4-BE49-F238E27FC236}">
                <a16:creationId xmlns:a16="http://schemas.microsoft.com/office/drawing/2014/main" id="{5733EDCC-EAD2-497B-8611-0A97E06927FF}"/>
              </a:ext>
            </a:extLst>
          </p:cNvPr>
          <p:cNvSpPr txBox="1"/>
          <p:nvPr/>
        </p:nvSpPr>
        <p:spPr>
          <a:xfrm>
            <a:off x="5294365" y="3631156"/>
            <a:ext cx="1480296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Bookman Old Style" panose="02050604050505020204" pitchFamily="18" charset="0"/>
              </a:rPr>
              <a:t>HORŠÍ</a:t>
            </a:r>
            <a:endParaRPr lang="cs-CZ" sz="1100" dirty="0">
              <a:latin typeface="Bookman Old Style" panose="02050604050505020204" pitchFamily="18" charset="0"/>
            </a:endParaRPr>
          </a:p>
        </p:txBody>
      </p:sp>
      <p:sp>
        <p:nvSpPr>
          <p:cNvPr id="50" name="TextovéPole 49">
            <a:hlinkClick r:id="" action="ppaction://macro?name=MoveHim"/>
            <a:extLst>
              <a:ext uri="{FF2B5EF4-FFF2-40B4-BE49-F238E27FC236}">
                <a16:creationId xmlns:a16="http://schemas.microsoft.com/office/drawing/2014/main" id="{5DB6D79E-ACE2-44A0-8473-DEF2B2F93639}"/>
              </a:ext>
            </a:extLst>
          </p:cNvPr>
          <p:cNvSpPr txBox="1"/>
          <p:nvPr/>
        </p:nvSpPr>
        <p:spPr>
          <a:xfrm>
            <a:off x="5297513" y="3648574"/>
            <a:ext cx="1480296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Bookman Old Style" panose="02050604050505020204" pitchFamily="18" charset="0"/>
              </a:rPr>
              <a:t>UPRCHLÍ</a:t>
            </a:r>
            <a:endParaRPr lang="cs-CZ" sz="1100" dirty="0">
              <a:latin typeface="Bookman Old Style" panose="02050604050505020204" pitchFamily="18" charset="0"/>
            </a:endParaRPr>
          </a:p>
        </p:txBody>
      </p:sp>
      <p:sp>
        <p:nvSpPr>
          <p:cNvPr id="51" name="TextovéPole 50">
            <a:hlinkClick r:id="" action="ppaction://macro?name=MoveHim"/>
            <a:extLst>
              <a:ext uri="{FF2B5EF4-FFF2-40B4-BE49-F238E27FC236}">
                <a16:creationId xmlns:a16="http://schemas.microsoft.com/office/drawing/2014/main" id="{9747A3FA-588C-4995-8207-8AE1D99EBEA3}"/>
              </a:ext>
            </a:extLst>
          </p:cNvPr>
          <p:cNvSpPr txBox="1"/>
          <p:nvPr/>
        </p:nvSpPr>
        <p:spPr>
          <a:xfrm>
            <a:off x="5300911" y="3634547"/>
            <a:ext cx="1480296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Bookman Old Style" panose="02050604050505020204" pitchFamily="18" charset="0"/>
              </a:rPr>
              <a:t>HANČINY</a:t>
            </a:r>
            <a:endParaRPr lang="cs-CZ" sz="1100" dirty="0">
              <a:latin typeface="Bookman Old Style" panose="02050604050505020204" pitchFamily="18" charset="0"/>
            </a:endParaRPr>
          </a:p>
        </p:txBody>
      </p:sp>
      <p:sp>
        <p:nvSpPr>
          <p:cNvPr id="52" name="TextovéPole 51">
            <a:hlinkClick r:id="" action="ppaction://macro?name=MoveHim"/>
            <a:extLst>
              <a:ext uri="{FF2B5EF4-FFF2-40B4-BE49-F238E27FC236}">
                <a16:creationId xmlns:a16="http://schemas.microsoft.com/office/drawing/2014/main" id="{6288A8AE-8909-41AA-8DED-E1313FB1E89C}"/>
              </a:ext>
            </a:extLst>
          </p:cNvPr>
          <p:cNvSpPr txBox="1"/>
          <p:nvPr/>
        </p:nvSpPr>
        <p:spPr>
          <a:xfrm>
            <a:off x="5285128" y="3658518"/>
            <a:ext cx="1480296" cy="4086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man Old Style" panose="02050604050505020204" pitchFamily="18" charset="0"/>
              </a:rPr>
              <a:t>nejmilejší</a:t>
            </a:r>
            <a:endParaRPr lang="cs-CZ" sz="1050" dirty="0">
              <a:latin typeface="Bookman Old Style" panose="02050604050505020204" pitchFamily="18" charset="0"/>
            </a:endParaRPr>
          </a:p>
        </p:txBody>
      </p:sp>
      <p:sp>
        <p:nvSpPr>
          <p:cNvPr id="53" name="TextovéPole 52">
            <a:hlinkClick r:id="" action="ppaction://macro?name=MoveHim"/>
            <a:extLst>
              <a:ext uri="{FF2B5EF4-FFF2-40B4-BE49-F238E27FC236}">
                <a16:creationId xmlns:a16="http://schemas.microsoft.com/office/drawing/2014/main" id="{27CFB5ED-EC49-4301-8010-23B38587655F}"/>
              </a:ext>
            </a:extLst>
          </p:cNvPr>
          <p:cNvSpPr txBox="1"/>
          <p:nvPr/>
        </p:nvSpPr>
        <p:spPr>
          <a:xfrm>
            <a:off x="5289128" y="3659934"/>
            <a:ext cx="1480296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Bookman Old Style" panose="02050604050505020204" pitchFamily="18" charset="0"/>
              </a:rPr>
              <a:t>STRÝČKŮV</a:t>
            </a:r>
            <a:endParaRPr lang="cs-CZ" sz="1000" dirty="0">
              <a:latin typeface="Bookman Old Style" panose="02050604050505020204" pitchFamily="18" charset="0"/>
            </a:endParaRPr>
          </a:p>
        </p:txBody>
      </p:sp>
      <p:sp>
        <p:nvSpPr>
          <p:cNvPr id="54" name="TextovéPole 53">
            <a:hlinkClick r:id="" action="ppaction://macro?name=MoveHim"/>
            <a:extLst>
              <a:ext uri="{FF2B5EF4-FFF2-40B4-BE49-F238E27FC236}">
                <a16:creationId xmlns:a16="http://schemas.microsoft.com/office/drawing/2014/main" id="{75D43716-E6B7-43F5-AB47-D616676C7E3D}"/>
              </a:ext>
            </a:extLst>
          </p:cNvPr>
          <p:cNvSpPr txBox="1"/>
          <p:nvPr/>
        </p:nvSpPr>
        <p:spPr>
          <a:xfrm>
            <a:off x="5296203" y="3640658"/>
            <a:ext cx="1480296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Bookman Old Style" panose="02050604050505020204" pitchFamily="18" charset="0"/>
              </a:rPr>
              <a:t>ORLÍ</a:t>
            </a:r>
            <a:endParaRPr lang="cs-CZ" sz="1100" dirty="0">
              <a:latin typeface="Bookman Old Style" panose="02050604050505020204" pitchFamily="18" charset="0"/>
            </a:endParaRPr>
          </a:p>
        </p:txBody>
      </p:sp>
      <p:sp>
        <p:nvSpPr>
          <p:cNvPr id="55" name="TextovéPole 54">
            <a:hlinkClick r:id="" action="ppaction://macro?name=MoveHim"/>
            <a:extLst>
              <a:ext uri="{FF2B5EF4-FFF2-40B4-BE49-F238E27FC236}">
                <a16:creationId xmlns:a16="http://schemas.microsoft.com/office/drawing/2014/main" id="{AEAF4AB2-4BF6-45B3-9F1E-8AE04D3D9DA5}"/>
              </a:ext>
            </a:extLst>
          </p:cNvPr>
          <p:cNvSpPr txBox="1"/>
          <p:nvPr/>
        </p:nvSpPr>
        <p:spPr>
          <a:xfrm>
            <a:off x="5298041" y="3647248"/>
            <a:ext cx="1480296" cy="4086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man Old Style" panose="02050604050505020204" pitchFamily="18" charset="0"/>
              </a:rPr>
              <a:t>CIZÍ</a:t>
            </a:r>
          </a:p>
        </p:txBody>
      </p:sp>
      <p:sp>
        <p:nvSpPr>
          <p:cNvPr id="56" name="TextovéPole 55">
            <a:hlinkClick r:id="" action="ppaction://macro?name=MoveHim"/>
            <a:extLst>
              <a:ext uri="{FF2B5EF4-FFF2-40B4-BE49-F238E27FC236}">
                <a16:creationId xmlns:a16="http://schemas.microsoft.com/office/drawing/2014/main" id="{2AD364D9-607F-4519-8178-0DECBCD729CA}"/>
              </a:ext>
            </a:extLst>
          </p:cNvPr>
          <p:cNvSpPr txBox="1"/>
          <p:nvPr/>
        </p:nvSpPr>
        <p:spPr>
          <a:xfrm>
            <a:off x="5292563" y="3653359"/>
            <a:ext cx="1480296" cy="4086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man Old Style" panose="02050604050505020204" pitchFamily="18" charset="0"/>
              </a:rPr>
              <a:t>KOBYLÍ</a:t>
            </a:r>
            <a:endParaRPr lang="cs-CZ" sz="1050" dirty="0">
              <a:latin typeface="Bookman Old Style" panose="02050604050505020204" pitchFamily="18" charset="0"/>
            </a:endParaRPr>
          </a:p>
        </p:txBody>
      </p:sp>
      <p:sp>
        <p:nvSpPr>
          <p:cNvPr id="57" name="TextovéPole 56">
            <a:hlinkClick r:id="" action="ppaction://macro?name=MoveHim"/>
            <a:extLst>
              <a:ext uri="{FF2B5EF4-FFF2-40B4-BE49-F238E27FC236}">
                <a16:creationId xmlns:a16="http://schemas.microsoft.com/office/drawing/2014/main" id="{0F108D61-EDD8-4263-826B-29FEC9195F57}"/>
              </a:ext>
            </a:extLst>
          </p:cNvPr>
          <p:cNvSpPr txBox="1"/>
          <p:nvPr/>
        </p:nvSpPr>
        <p:spPr>
          <a:xfrm>
            <a:off x="5304839" y="3672800"/>
            <a:ext cx="1480296" cy="408623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man Old Style" panose="02050604050505020204" pitchFamily="18" charset="0"/>
              </a:rPr>
              <a:t>VZROSTLÁ</a:t>
            </a:r>
          </a:p>
        </p:txBody>
      </p:sp>
      <p:pic>
        <p:nvPicPr>
          <p:cNvPr id="58" name="Obrázek 57">
            <a:hlinkClick r:id="rId13" action="ppaction://hlinksldjump"/>
            <a:extLst>
              <a:ext uri="{FF2B5EF4-FFF2-40B4-BE49-F238E27FC236}">
                <a16:creationId xmlns:a16="http://schemas.microsoft.com/office/drawing/2014/main" id="{85E836A2-B5CA-46C9-A56E-A5A879CE4D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1287" y="488102"/>
            <a:ext cx="675691" cy="38007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59" name="Obdélník 58">
            <a:extLst>
              <a:ext uri="{FF2B5EF4-FFF2-40B4-BE49-F238E27FC236}">
                <a16:creationId xmlns:a16="http://schemas.microsoft.com/office/drawing/2014/main" id="{C42E4F13-A888-4EC0-BEA0-C7C839F3C699}"/>
              </a:ext>
            </a:extLst>
          </p:cNvPr>
          <p:cNvSpPr/>
          <p:nvPr/>
        </p:nvSpPr>
        <p:spPr>
          <a:xfrm>
            <a:off x="115747" y="138896"/>
            <a:ext cx="11945073" cy="65512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49979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709B0AD-04B3-466D-BCDE-F4F3D95BB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18" y="318433"/>
            <a:ext cx="10469364" cy="6221134"/>
          </a:xfrm>
          <a:prstGeom prst="rect">
            <a:avLst/>
          </a:prstGeom>
        </p:spPr>
      </p:pic>
      <p:pic>
        <p:nvPicPr>
          <p:cNvPr id="5" name="Grafický objekt 4" descr="Lupa">
            <a:hlinkClick r:id="rId3" action="ppaction://hlinksldjump"/>
            <a:extLst>
              <a:ext uri="{FF2B5EF4-FFF2-40B4-BE49-F238E27FC236}">
                <a16:creationId xmlns:a16="http://schemas.microsoft.com/office/drawing/2014/main" id="{4037F710-E873-4041-BCD9-0FBC6872C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9646" y="147576"/>
            <a:ext cx="644324" cy="6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93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8C3F471D-5301-439B-9A23-DB5637E301A5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3E68C60-A5F7-46FB-9FF7-DEDE19FEDBF9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VZDĚLÁVACÍ CÍL 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a </a:t>
            </a:r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SEBEHODNOCENÍ ŽÁKA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D257A96-13D5-4EE8-8578-E0C1CDDFDBE9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9BCF0F26-2AA1-43D1-BE32-B6DB5C8A2628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8B11BB58-9450-49E9-8C14-00A85BC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4144D2A3-54E7-4F06-ABE4-092280CF8D77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24187C38-DAA6-4C76-A94C-D1D4E85E0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4E35CA-A329-4D7B-80B3-61C8B60762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7" y="1318264"/>
            <a:ext cx="11715117" cy="51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06610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6834D364-87D0-4079-82B2-2F37991E090E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72AC274-94C1-4612-A4E6-31EDA3383D1A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V čem je pro mě tento přístup přínosný?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E0E784D-88CB-4AEA-B7D8-5D4A42D21F26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65EE13FF-831B-4018-BA30-F967F7A6C5D5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ABFF0F61-6BBA-414E-B62E-C7B5053D8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1742115D-3F57-40BF-9046-AA2C25FC8729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67B2E039-E08B-474F-ADD5-0C54E3E0B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F756A76-AF8C-4EF5-95C0-165A7E12B5CC}"/>
              </a:ext>
            </a:extLst>
          </p:cNvPr>
          <p:cNvSpPr/>
          <p:nvPr/>
        </p:nvSpPr>
        <p:spPr>
          <a:xfrm>
            <a:off x="637843" y="1469985"/>
            <a:ext cx="10916314" cy="4921817"/>
          </a:xfrm>
          <a:prstGeom prst="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D334182-5DDC-4FB9-BA7C-5A499A4D3FFA}"/>
              </a:ext>
            </a:extLst>
          </p:cNvPr>
          <p:cNvSpPr txBox="1"/>
          <p:nvPr/>
        </p:nvSpPr>
        <p:spPr>
          <a:xfrm>
            <a:off x="476883" y="1570439"/>
            <a:ext cx="10764698" cy="91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</a:pP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4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Formulace konkrétních cílů výuky</a:t>
            </a:r>
          </a:p>
          <a:p>
            <a:pPr marL="1076325">
              <a:lnSpc>
                <a:spcPct val="115000"/>
              </a:lnSpc>
              <a:spcAft>
                <a:spcPts val="800"/>
              </a:spcAft>
            </a:pP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(určujících, co a jak by se měl daný žák naučit): </a:t>
            </a:r>
            <a:endParaRPr lang="cs-CZ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1F7140-BC79-4782-831B-9DB9EDA14281}"/>
              </a:ext>
            </a:extLst>
          </p:cNvPr>
          <p:cNvSpPr txBox="1"/>
          <p:nvPr/>
        </p:nvSpPr>
        <p:spPr>
          <a:xfrm>
            <a:off x="692883" y="2615600"/>
            <a:ext cx="10764698" cy="91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lvl="0" indent="-2667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4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zapojuje</a:t>
            </a: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aktivně a vědomě žáka do vzdělávacího procesu (žák ví, kde se nachází vzhledem k cíli);</a:t>
            </a:r>
            <a:endParaRPr lang="cs-CZ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D41ACDD-817D-4E33-9409-314083E76F5D}"/>
              </a:ext>
            </a:extLst>
          </p:cNvPr>
          <p:cNvSpPr txBox="1"/>
          <p:nvPr/>
        </p:nvSpPr>
        <p:spPr>
          <a:xfrm>
            <a:off x="692883" y="3514719"/>
            <a:ext cx="10764698" cy="91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lvl="0" indent="-2667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4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vytváří</a:t>
            </a: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spojovací článek mezi učebními činnostmi a jejich hodnocením;</a:t>
            </a:r>
            <a:endParaRPr lang="cs-CZ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05C6259-19B0-47F3-BE9A-21A91AB4A1CE}"/>
              </a:ext>
            </a:extLst>
          </p:cNvPr>
          <p:cNvSpPr txBox="1"/>
          <p:nvPr/>
        </p:nvSpPr>
        <p:spPr>
          <a:xfrm>
            <a:off x="692883" y="4440972"/>
            <a:ext cx="10764698" cy="91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lvl="0" indent="-2667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4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učí</a:t>
            </a: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žáky podílet se na svém vlastním hodnocení a stanovovat si své vlastní cíle;</a:t>
            </a:r>
            <a:endParaRPr lang="cs-CZ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70CD361-6891-42C0-AE99-37D8187328DE}"/>
              </a:ext>
            </a:extLst>
          </p:cNvPr>
          <p:cNvSpPr txBox="1"/>
          <p:nvPr/>
        </p:nvSpPr>
        <p:spPr>
          <a:xfrm>
            <a:off x="692883" y="5338282"/>
            <a:ext cx="10764698" cy="91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lvl="0" indent="-26670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umožňuje</a:t>
            </a: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učiteli klást si nejen otázku, co žáky naučit, ale i co se mají žáci naučit.“</a:t>
            </a:r>
            <a:endParaRPr lang="cs-CZ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95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FA60B60C-19D5-4AF6-AF5D-AB495047317D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3DB52D4-FAFB-4B31-B28D-B19DB0BE9DDC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Cíl mi pomůže zodpovědět si na zásadní otázky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05260EC-D00D-4064-87E7-78233858310E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11043163-DA81-4B66-BD9B-DBDA932FDFDF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30479ED6-9A70-4917-BBB7-3B095ECB5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9D97E971-D839-4550-BC1C-B981027B29A1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9F72CE68-951F-4259-AC0C-1EE11B4A4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pic>
        <p:nvPicPr>
          <p:cNvPr id="9" name="Picture 2" descr="https://lh5.googleusercontent.com/9qVn7ZrHSKQaKpMV0l0rLusrdX9xtQZTGDsrkN2M3kVZzLbiHWLV1vTpRkdVKjjf9wMyQBmh7BbrL_RYoA4SpU4Ub4g6TcyWeQI5pni2Zv6LQ24w5ILcK0IWEW-rpIRJ">
            <a:extLst>
              <a:ext uri="{FF2B5EF4-FFF2-40B4-BE49-F238E27FC236}">
                <a16:creationId xmlns:a16="http://schemas.microsoft.com/office/drawing/2014/main" id="{21F5171B-0888-460E-A5F3-3A90ABAA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93" y="1528642"/>
            <a:ext cx="7912282" cy="48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E68A5AF-AE9E-4C0D-B9FA-B85C82092B48}"/>
              </a:ext>
            </a:extLst>
          </p:cNvPr>
          <p:cNvSpPr txBox="1"/>
          <p:nvPr/>
        </p:nvSpPr>
        <p:spPr>
          <a:xfrm>
            <a:off x="3016994" y="6437413"/>
            <a:ext cx="9031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75111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FC08A702-8CBA-4551-8C29-ADCE3F1F0FAB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3321EDC-3B7C-47EB-877C-628AB8204EAB}"/>
              </a:ext>
            </a:extLst>
          </p:cNvPr>
          <p:cNvSpPr/>
          <p:nvPr/>
        </p:nvSpPr>
        <p:spPr>
          <a:xfrm>
            <a:off x="949411" y="420587"/>
            <a:ext cx="10064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Ukázka zadání zahrnující formulaci cílů ze strany žáků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C7ACACD-5F73-44C1-A51C-115D0D3E5051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3512106C-9B2E-4B2F-93BB-A7900DC5E759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11611B94-976B-4A57-B790-1495B618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40188D35-A107-4BA7-AA7D-C0B2F0244AC2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7A2D0C29-30C4-42C4-93DB-9289175AD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A60B2C14-3728-4506-8BD5-6288EB220D31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61FE9C5-77AE-4B3C-AAF3-8A00E1AD749D}"/>
              </a:ext>
            </a:extLst>
          </p:cNvPr>
          <p:cNvSpPr txBox="1"/>
          <p:nvPr/>
        </p:nvSpPr>
        <p:spPr>
          <a:xfrm>
            <a:off x="1162292" y="4265492"/>
            <a:ext cx="8597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Bookman Old Style" panose="02050604050505020204" pitchFamily="18" charset="0"/>
                <a:hlinkClick r:id="rId6"/>
              </a:rPr>
              <a:t>https://sites.google.com/view/rusko-po-30let-vlcem/domovsk%C3%A1-str%C3%A1nka</a:t>
            </a:r>
            <a:endParaRPr lang="cs-CZ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5D4A16E-90CD-4389-9D60-048B5753DAC1}"/>
              </a:ext>
            </a:extLst>
          </p:cNvPr>
          <p:cNvSpPr txBox="1"/>
          <p:nvPr/>
        </p:nvSpPr>
        <p:spPr>
          <a:xfrm>
            <a:off x="1162292" y="2436718"/>
            <a:ext cx="8597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Bookman Old Style" panose="02050604050505020204" pitchFamily="18" charset="0"/>
                <a:hlinkClick r:id="rId7"/>
              </a:rPr>
              <a:t>https://sites.google.com/view/marieterezieajosefii/domovsk%C3%A1-str%C3%A1nka</a:t>
            </a:r>
            <a:endParaRPr lang="cs-CZ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12987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76FFB728-CB20-4703-AE32-83677242B16C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DD51E2-7ECF-41C0-ABF8-AEA3A6EE3C4A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Ukázka formulací cílů sestavených žáky (etika)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D76F876-E301-4AAB-8C39-D7FEC6B4F8FF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BE62DED9-43E9-44BE-86A5-428C015B5A22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904020D5-EDD9-44D6-A3E8-15AD63D3E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13D4DD48-D454-4162-82AB-8C115888C901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E46C7F9F-32A7-4348-B282-12CC71D5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1F8A3B3-E0E6-4273-BC13-A5C76838E86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8293" r="6164" b="35317"/>
          <a:stretch/>
        </p:blipFill>
        <p:spPr>
          <a:xfrm>
            <a:off x="290286" y="1689905"/>
            <a:ext cx="11611428" cy="43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895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2E6D49D4-5D2F-4442-B6EB-47EBDA3C2D71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D0156C8-AAF9-4F98-986C-910002EB7D09}"/>
              </a:ext>
            </a:extLst>
          </p:cNvPr>
          <p:cNvSpPr/>
          <p:nvPr/>
        </p:nvSpPr>
        <p:spPr>
          <a:xfrm>
            <a:off x="1004087" y="413660"/>
            <a:ext cx="7659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7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Učitel − žák </a:t>
            </a:r>
            <a:r>
              <a:rPr lang="cs-CZ" sz="2700" dirty="0">
                <a:solidFill>
                  <a:schemeClr val="bg1"/>
                </a:solidFill>
                <a:latin typeface="Bookman Old Style" panose="02050604050505020204" pitchFamily="18" charset="0"/>
              </a:rPr>
              <a:t>aneb</a:t>
            </a:r>
            <a:r>
              <a:rPr lang="cs-CZ" sz="27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důkazy − hodnocení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CFA7B8C-B543-45BD-85AD-A8BCD8EA3B12}"/>
              </a:ext>
            </a:extLst>
          </p:cNvPr>
          <p:cNvGrpSpPr/>
          <p:nvPr/>
        </p:nvGrpSpPr>
        <p:grpSpPr>
          <a:xfrm>
            <a:off x="431187" y="459270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9A6E0574-A196-4EB0-8286-112454C549C0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504E8AFE-B270-4247-868B-F1EC95F8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D9F9B206-0574-4A0B-A1BC-93A663C2A5D8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153CB115-1CCF-49E0-B17F-388C27753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pic>
        <p:nvPicPr>
          <p:cNvPr id="10" name="Grafický objekt 9" descr="Osoba, jíst">
            <a:extLst>
              <a:ext uri="{FF2B5EF4-FFF2-40B4-BE49-F238E27FC236}">
                <a16:creationId xmlns:a16="http://schemas.microsoft.com/office/drawing/2014/main" id="{9DE6C3AA-E3E4-4F09-88F2-4879D2BAB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137301" y="3064496"/>
            <a:ext cx="1387174" cy="1387174"/>
          </a:xfrm>
          <a:prstGeom prst="rect">
            <a:avLst/>
          </a:prstGeom>
        </p:spPr>
      </p:pic>
      <p:pic>
        <p:nvPicPr>
          <p:cNvPr id="16" name="Grafický objekt 15" descr="Profesor">
            <a:extLst>
              <a:ext uri="{FF2B5EF4-FFF2-40B4-BE49-F238E27FC236}">
                <a16:creationId xmlns:a16="http://schemas.microsoft.com/office/drawing/2014/main" id="{DFF3003A-2BF3-42E5-AA6B-893017BD5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7525" y="2971800"/>
            <a:ext cx="1387174" cy="1387174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41970A1-B0B2-41C6-BA26-69965F5EA0BA}"/>
              </a:ext>
            </a:extLst>
          </p:cNvPr>
          <p:cNvCxnSpPr>
            <a:cxnSpLocks/>
          </p:cNvCxnSpPr>
          <p:nvPr/>
        </p:nvCxnSpPr>
        <p:spPr>
          <a:xfrm>
            <a:off x="3446585" y="3758083"/>
            <a:ext cx="1557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CAF5DE01-FC20-4B93-BA7C-36BC6C3ADB19}"/>
              </a:ext>
            </a:extLst>
          </p:cNvPr>
          <p:cNvSpPr/>
          <p:nvPr/>
        </p:nvSpPr>
        <p:spPr>
          <a:xfrm>
            <a:off x="5466000" y="3148180"/>
            <a:ext cx="1260000" cy="12600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BC166BC8-216A-490E-9142-7A16EBED5581}"/>
              </a:ext>
            </a:extLst>
          </p:cNvPr>
          <p:cNvSpPr/>
          <p:nvPr/>
        </p:nvSpPr>
        <p:spPr>
          <a:xfrm>
            <a:off x="5501028" y="3578125"/>
            <a:ext cx="1224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UČIVO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1703B49-B5DA-4375-A34A-193C6D218BD6}"/>
              </a:ext>
            </a:extLst>
          </p:cNvPr>
          <p:cNvCxnSpPr>
            <a:cxnSpLocks/>
          </p:cNvCxnSpPr>
          <p:nvPr/>
        </p:nvCxnSpPr>
        <p:spPr>
          <a:xfrm>
            <a:off x="7105860" y="3758083"/>
            <a:ext cx="1557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DBD46390-4778-43AF-8829-F627CF7A1DAD}"/>
              </a:ext>
            </a:extLst>
          </p:cNvPr>
          <p:cNvSpPr/>
          <p:nvPr/>
        </p:nvSpPr>
        <p:spPr>
          <a:xfrm>
            <a:off x="3423139" y="2502042"/>
            <a:ext cx="5345723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ovnoramenný trojúhelník 29">
            <a:extLst>
              <a:ext uri="{FF2B5EF4-FFF2-40B4-BE49-F238E27FC236}">
                <a16:creationId xmlns:a16="http://schemas.microsoft.com/office/drawing/2014/main" id="{3D169379-5628-484A-A47A-6F14E0F075E1}"/>
              </a:ext>
            </a:extLst>
          </p:cNvPr>
          <p:cNvSpPr/>
          <p:nvPr/>
        </p:nvSpPr>
        <p:spPr>
          <a:xfrm rot="15013712">
            <a:off x="3328872" y="3011762"/>
            <a:ext cx="128556" cy="14565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84062F1-01C0-4569-9002-CBE5E29564DD}"/>
              </a:ext>
            </a:extLst>
          </p:cNvPr>
          <p:cNvSpPr txBox="1"/>
          <p:nvPr/>
        </p:nvSpPr>
        <p:spPr>
          <a:xfrm>
            <a:off x="3194809" y="1332992"/>
            <a:ext cx="5802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Jak zjišťuji, co se žáci naučili,</a:t>
            </a:r>
          </a:p>
          <a:p>
            <a:pPr algn="ctr"/>
            <a:r>
              <a:rPr lang="cs-CZ" sz="2400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tedy jak sbírám důkazy o (na)učení?</a:t>
            </a:r>
            <a:r>
              <a:rPr lang="cs-CZ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endParaRPr lang="cs-CZ" sz="3200" i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30D5BDA-91AD-46C5-A0C6-F16975E7FB13}"/>
              </a:ext>
            </a:extLst>
          </p:cNvPr>
          <p:cNvSpPr/>
          <p:nvPr/>
        </p:nvSpPr>
        <p:spPr>
          <a:xfrm flipV="1">
            <a:off x="3423138" y="4566602"/>
            <a:ext cx="5345723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58C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ovnoramenný trojúhelník 32">
            <a:extLst>
              <a:ext uri="{FF2B5EF4-FFF2-40B4-BE49-F238E27FC236}">
                <a16:creationId xmlns:a16="http://schemas.microsoft.com/office/drawing/2014/main" id="{A62DF71B-34FD-4CFF-8527-99DE9DF24149}"/>
              </a:ext>
            </a:extLst>
          </p:cNvPr>
          <p:cNvSpPr/>
          <p:nvPr/>
        </p:nvSpPr>
        <p:spPr>
          <a:xfrm rot="4309896">
            <a:off x="8733643" y="4547561"/>
            <a:ext cx="128556" cy="145658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130EAE1-D7F2-4597-8EBF-1D4C9DF34FD8}"/>
              </a:ext>
            </a:extLst>
          </p:cNvPr>
          <p:cNvSpPr txBox="1"/>
          <p:nvPr/>
        </p:nvSpPr>
        <p:spPr>
          <a:xfrm>
            <a:off x="2681711" y="5533745"/>
            <a:ext cx="682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i="1" dirty="0">
                <a:solidFill>
                  <a:srgbClr val="58CD29"/>
                </a:solidFill>
                <a:latin typeface="Bookman Old Style" panose="02050604050505020204" pitchFamily="18" charset="0"/>
              </a:rPr>
              <a:t>Proč žáka hodnotím? Co je cílem hodnocení? V čem pro mě spočívá úskalí hodnocení?</a:t>
            </a:r>
            <a:endParaRPr lang="cs-CZ" sz="3200" i="1" dirty="0">
              <a:solidFill>
                <a:srgbClr val="58CD29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EA0E03E2-EE95-457B-AF76-DB9ECECA8972}"/>
              </a:ext>
            </a:extLst>
          </p:cNvPr>
          <p:cNvSpPr/>
          <p:nvPr/>
        </p:nvSpPr>
        <p:spPr>
          <a:xfrm>
            <a:off x="5483514" y="2543866"/>
            <a:ext cx="1224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důkazy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8F600967-58BA-41A3-8DAA-2020B3DAF91D}"/>
              </a:ext>
            </a:extLst>
          </p:cNvPr>
          <p:cNvSpPr/>
          <p:nvPr/>
        </p:nvSpPr>
        <p:spPr>
          <a:xfrm>
            <a:off x="5351847" y="4698013"/>
            <a:ext cx="148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</a:rPr>
              <a:t>hodnocení</a:t>
            </a:r>
          </a:p>
        </p:txBody>
      </p:sp>
      <p:sp>
        <p:nvSpPr>
          <p:cNvPr id="40" name="Zaoblený obdélník 2">
            <a:extLst>
              <a:ext uri="{FF2B5EF4-FFF2-40B4-BE49-F238E27FC236}">
                <a16:creationId xmlns:a16="http://schemas.microsoft.com/office/drawing/2014/main" id="{B3FE8215-9BF8-4E3B-8168-8960B627DF61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9823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297DC66A-386A-480D-A241-688C8089EBE2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FD33D56-1482-456B-9CBC-3F49F12699F7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ZÁVĚREČNÁ DISKUSE 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a</a:t>
            </a:r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ZPĚTNÁ VAZBA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CF7DB65-3589-425E-8CEB-506005361CCC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F3127054-B19D-42CE-8F53-506237BE3A2B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F361CEE7-3B10-45CB-8292-469899A2F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168521A1-4BF4-453C-9247-33DC9388FD6C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5F889E5-AB1A-4684-83E3-B42BE45F553E}"/>
              </a:ext>
            </a:extLst>
          </p:cNvPr>
          <p:cNvSpPr txBox="1"/>
          <p:nvPr/>
        </p:nvSpPr>
        <p:spPr>
          <a:xfrm>
            <a:off x="1672403" y="1666874"/>
            <a:ext cx="9031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V čem spatřujete výhody cílů a prezentovaného způsobu jejich vyhodnocování?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cký objekt 10" descr="Pomoc">
            <a:extLst>
              <a:ext uri="{FF2B5EF4-FFF2-40B4-BE49-F238E27FC236}">
                <a16:creationId xmlns:a16="http://schemas.microsoft.com/office/drawing/2014/main" id="{3B314909-93E5-41FA-A954-788906763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583" y="1748365"/>
            <a:ext cx="671483" cy="6714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32F53A-5F4F-40B6-9E35-4F523B741348}"/>
              </a:ext>
            </a:extLst>
          </p:cNvPr>
          <p:cNvSpPr txBox="1"/>
          <p:nvPr/>
        </p:nvSpPr>
        <p:spPr>
          <a:xfrm>
            <a:off x="1672403" y="3106879"/>
            <a:ext cx="56775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Co důležitého si ze setkání odnáším?</a:t>
            </a:r>
          </a:p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Změnil se nějak můj pohled na hodnocení? Poznám správně formulovaný cíl?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cký objekt 12" descr="Pomoc">
            <a:extLst>
              <a:ext uri="{FF2B5EF4-FFF2-40B4-BE49-F238E27FC236}">
                <a16:creationId xmlns:a16="http://schemas.microsoft.com/office/drawing/2014/main" id="{0AD36378-4045-4206-9C3E-CD2D4837A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669" y="3450485"/>
            <a:ext cx="671483" cy="67148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C9F0E5B-FDEF-4F67-8388-5737C4CCD910}"/>
              </a:ext>
            </a:extLst>
          </p:cNvPr>
          <p:cNvSpPr txBox="1"/>
          <p:nvPr/>
        </p:nvSpPr>
        <p:spPr>
          <a:xfrm>
            <a:off x="2395884" y="5054714"/>
            <a:ext cx="6309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https://www.wooclap.com/CSIP3</a:t>
            </a:r>
            <a:endParaRPr lang="cs-CZ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AD48C2B4-12C6-422E-AD5C-951D8773AD9D}"/>
              </a:ext>
            </a:extLst>
          </p:cNvPr>
          <p:cNvGrpSpPr/>
          <p:nvPr/>
        </p:nvGrpSpPr>
        <p:grpSpPr>
          <a:xfrm>
            <a:off x="11244346" y="454377"/>
            <a:ext cx="432000" cy="432000"/>
            <a:chOff x="11464380" y="258447"/>
            <a:chExt cx="432000" cy="432000"/>
          </a:xfrm>
        </p:grpSpPr>
        <p:sp>
          <p:nvSpPr>
            <p:cNvPr id="17" name="Ovál 16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CE7D4B19-794C-4ECF-8AFC-C0FA2BF2A45D}"/>
                </a:ext>
              </a:extLst>
            </p:cNvPr>
            <p:cNvSpPr/>
            <p:nvPr/>
          </p:nvSpPr>
          <p:spPr>
            <a:xfrm>
              <a:off x="11464380" y="258447"/>
              <a:ext cx="432000" cy="432000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18" name="Grafický objekt 17" descr="Napájení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FC8C68A9-C54B-4279-9F39-D545CA60A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480325" y="270262"/>
              <a:ext cx="400110" cy="400110"/>
            </a:xfrm>
            <a:prstGeom prst="rect">
              <a:avLst/>
            </a:prstGeom>
          </p:spPr>
        </p:pic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D734C3E7-F63D-4722-A99E-AA12811515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9800" y="2837237"/>
            <a:ext cx="3448531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51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26F3771E-65E5-4514-A842-43F2FCE6D120}"/>
              </a:ext>
            </a:extLst>
          </p:cNvPr>
          <p:cNvSpPr/>
          <p:nvPr/>
        </p:nvSpPr>
        <p:spPr>
          <a:xfrm>
            <a:off x="3758084" y="4196238"/>
            <a:ext cx="8688423" cy="1434385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C3730C-0AEF-453E-A90D-9204A64EB2B9}"/>
              </a:ext>
            </a:extLst>
          </p:cNvPr>
          <p:cNvSpPr txBox="1"/>
          <p:nvPr/>
        </p:nvSpPr>
        <p:spPr>
          <a:xfrm>
            <a:off x="3064746" y="4408387"/>
            <a:ext cx="8910200" cy="974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cs-CZ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Kritéria jako nástroj pedagogické diagnostiky </a:t>
            </a:r>
            <a:endParaRPr lang="cs-CZ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cs-CZ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aneb „bez cíle do cíle nedoběhneš“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3AF498-AF29-4FB6-A545-4DAD1D1FE95B}"/>
              </a:ext>
            </a:extLst>
          </p:cNvPr>
          <p:cNvSpPr txBox="1"/>
          <p:nvPr/>
        </p:nvSpPr>
        <p:spPr>
          <a:xfrm>
            <a:off x="5846619" y="5813573"/>
            <a:ext cx="6128327" cy="414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cs-CZ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Churáčková, ZŠ NAVIS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24E29F-53BD-4848-B4EB-10257C0E6753}"/>
              </a:ext>
            </a:extLst>
          </p:cNvPr>
          <p:cNvSpPr txBox="1"/>
          <p:nvPr/>
        </p:nvSpPr>
        <p:spPr>
          <a:xfrm>
            <a:off x="5846619" y="3167736"/>
            <a:ext cx="6128327" cy="84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května 2021</a:t>
            </a:r>
          </a:p>
          <a:p>
            <a:pPr algn="r">
              <a:lnSpc>
                <a:spcPct val="115000"/>
              </a:lnSpc>
            </a:pPr>
            <a:r>
              <a:rPr lang="cs-CZ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Odborný panel</a:t>
            </a:r>
            <a:r>
              <a:rPr lang="cs-CZ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HODNOCENÍ, ČŠI</a:t>
            </a:r>
          </a:p>
        </p:txBody>
      </p:sp>
      <p:sp>
        <p:nvSpPr>
          <p:cNvPr id="8" name="Ovál 7">
            <a:hlinkClick r:id="" action="ppaction://noaction"/>
            <a:extLst>
              <a:ext uri="{FF2B5EF4-FFF2-40B4-BE49-F238E27FC236}">
                <a16:creationId xmlns:a16="http://schemas.microsoft.com/office/drawing/2014/main" id="{56A3B52C-72A7-43F3-8062-8DE075DE2FE8}"/>
              </a:ext>
            </a:extLst>
          </p:cNvPr>
          <p:cNvSpPr/>
          <p:nvPr/>
        </p:nvSpPr>
        <p:spPr>
          <a:xfrm>
            <a:off x="11354457" y="240237"/>
            <a:ext cx="540000" cy="54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11" name="Obrázek 10">
            <a:hlinkClick r:id="rId2" action="ppaction://hlinksldjump"/>
            <a:extLst>
              <a:ext uri="{FF2B5EF4-FFF2-40B4-BE49-F238E27FC236}">
                <a16:creationId xmlns:a16="http://schemas.microsoft.com/office/drawing/2014/main" id="{190BA6E2-0CC5-449D-A975-13EADA38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49590" y="432959"/>
            <a:ext cx="349733" cy="174875"/>
          </a:xfrm>
          <a:prstGeom prst="rect">
            <a:avLst/>
          </a:prstGeom>
        </p:spPr>
      </p:pic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7A577C2E-27F7-4E7F-B784-2B4295209AA5}"/>
              </a:ext>
            </a:extLst>
          </p:cNvPr>
          <p:cNvSpPr/>
          <p:nvPr/>
        </p:nvSpPr>
        <p:spPr>
          <a:xfrm>
            <a:off x="-1576122" y="-1624166"/>
            <a:ext cx="4464000" cy="4464000"/>
          </a:xfrm>
          <a:custGeom>
            <a:avLst/>
            <a:gdLst>
              <a:gd name="connsiteX0" fmla="*/ 2232000 w 4464000"/>
              <a:gd name="connsiteY0" fmla="*/ 0 h 4464000"/>
              <a:gd name="connsiteX1" fmla="*/ 4464000 w 4464000"/>
              <a:gd name="connsiteY1" fmla="*/ 2232000 h 4464000"/>
              <a:gd name="connsiteX2" fmla="*/ 2232000 w 4464000"/>
              <a:gd name="connsiteY2" fmla="*/ 4464000 h 4464000"/>
              <a:gd name="connsiteX3" fmla="*/ 0 w 4464000"/>
              <a:gd name="connsiteY3" fmla="*/ 2232000 h 4464000"/>
              <a:gd name="connsiteX4" fmla="*/ 2232000 w 4464000"/>
              <a:gd name="connsiteY4" fmla="*/ 0 h 4464000"/>
              <a:gd name="connsiteX5" fmla="*/ 2232000 w 4464000"/>
              <a:gd name="connsiteY5" fmla="*/ 972000 h 4464000"/>
              <a:gd name="connsiteX6" fmla="*/ 972000 w 4464000"/>
              <a:gd name="connsiteY6" fmla="*/ 2232000 h 4464000"/>
              <a:gd name="connsiteX7" fmla="*/ 2232000 w 4464000"/>
              <a:gd name="connsiteY7" fmla="*/ 3492000 h 4464000"/>
              <a:gd name="connsiteX8" fmla="*/ 3492000 w 4464000"/>
              <a:gd name="connsiteY8" fmla="*/ 2232000 h 4464000"/>
              <a:gd name="connsiteX9" fmla="*/ 2232000 w 4464000"/>
              <a:gd name="connsiteY9" fmla="*/ 972000 h 44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4000" h="4464000">
                <a:moveTo>
                  <a:pt x="2232000" y="0"/>
                </a:moveTo>
                <a:cubicBezTo>
                  <a:pt x="3464700" y="0"/>
                  <a:pt x="4464000" y="999300"/>
                  <a:pt x="4464000" y="2232000"/>
                </a:cubicBezTo>
                <a:cubicBezTo>
                  <a:pt x="4464000" y="3464700"/>
                  <a:pt x="3464700" y="4464000"/>
                  <a:pt x="2232000" y="4464000"/>
                </a:cubicBezTo>
                <a:cubicBezTo>
                  <a:pt x="999300" y="4464000"/>
                  <a:pt x="0" y="3464700"/>
                  <a:pt x="0" y="2232000"/>
                </a:cubicBezTo>
                <a:cubicBezTo>
                  <a:pt x="0" y="999300"/>
                  <a:pt x="999300" y="0"/>
                  <a:pt x="2232000" y="0"/>
                </a:cubicBezTo>
                <a:close/>
                <a:moveTo>
                  <a:pt x="2232000" y="972000"/>
                </a:moveTo>
                <a:cubicBezTo>
                  <a:pt x="1536121" y="972000"/>
                  <a:pt x="972000" y="1536121"/>
                  <a:pt x="972000" y="2232000"/>
                </a:cubicBezTo>
                <a:cubicBezTo>
                  <a:pt x="972000" y="2927879"/>
                  <a:pt x="1536121" y="3492000"/>
                  <a:pt x="2232000" y="3492000"/>
                </a:cubicBezTo>
                <a:cubicBezTo>
                  <a:pt x="2927879" y="3492000"/>
                  <a:pt x="3492000" y="2927879"/>
                  <a:pt x="3492000" y="2232000"/>
                </a:cubicBezTo>
                <a:cubicBezTo>
                  <a:pt x="3492000" y="1536121"/>
                  <a:pt x="2927879" y="972000"/>
                  <a:pt x="2232000" y="972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874046"/>
      </p:ext>
    </p:extLst>
  </p:cSld>
  <p:clrMapOvr>
    <a:masterClrMapping/>
  </p:clrMapOvr>
  <p:transition spd="slow"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2E6D49D4-5D2F-4442-B6EB-47EBDA3C2D71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D0156C8-AAF9-4F98-986C-910002EB7D09}"/>
              </a:ext>
            </a:extLst>
          </p:cNvPr>
          <p:cNvSpPr/>
          <p:nvPr/>
        </p:nvSpPr>
        <p:spPr>
          <a:xfrm>
            <a:off x="1004087" y="413660"/>
            <a:ext cx="7659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7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Učitel − žák </a:t>
            </a:r>
            <a:r>
              <a:rPr lang="cs-CZ" sz="2700" dirty="0">
                <a:solidFill>
                  <a:schemeClr val="bg1"/>
                </a:solidFill>
                <a:latin typeface="Bookman Old Style" panose="02050604050505020204" pitchFamily="18" charset="0"/>
              </a:rPr>
              <a:t>aneb</a:t>
            </a:r>
            <a:r>
              <a:rPr lang="cs-CZ" sz="27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důkazy − hodnocení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CFA7B8C-B543-45BD-85AD-A8BCD8EA3B12}"/>
              </a:ext>
            </a:extLst>
          </p:cNvPr>
          <p:cNvGrpSpPr/>
          <p:nvPr/>
        </p:nvGrpSpPr>
        <p:grpSpPr>
          <a:xfrm>
            <a:off x="431187" y="459270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9A6E0574-A196-4EB0-8286-112454C549C0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504E8AFE-B270-4247-868B-F1EC95F8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D9F9B206-0574-4A0B-A1BC-93A663C2A5D8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153CB115-1CCF-49E0-B17F-388C27753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pic>
        <p:nvPicPr>
          <p:cNvPr id="10" name="Grafický objekt 9" descr="Osoba, jíst">
            <a:extLst>
              <a:ext uri="{FF2B5EF4-FFF2-40B4-BE49-F238E27FC236}">
                <a16:creationId xmlns:a16="http://schemas.microsoft.com/office/drawing/2014/main" id="{9DE6C3AA-E3E4-4F09-88F2-4879D2BAB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137301" y="3064496"/>
            <a:ext cx="1387174" cy="1387174"/>
          </a:xfrm>
          <a:prstGeom prst="rect">
            <a:avLst/>
          </a:prstGeom>
        </p:spPr>
      </p:pic>
      <p:pic>
        <p:nvPicPr>
          <p:cNvPr id="16" name="Grafický objekt 15" descr="Profesor">
            <a:extLst>
              <a:ext uri="{FF2B5EF4-FFF2-40B4-BE49-F238E27FC236}">
                <a16:creationId xmlns:a16="http://schemas.microsoft.com/office/drawing/2014/main" id="{DFF3003A-2BF3-42E5-AA6B-893017BD5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7525" y="2971800"/>
            <a:ext cx="1387174" cy="1387174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41970A1-B0B2-41C6-BA26-69965F5EA0BA}"/>
              </a:ext>
            </a:extLst>
          </p:cNvPr>
          <p:cNvCxnSpPr>
            <a:cxnSpLocks/>
          </p:cNvCxnSpPr>
          <p:nvPr/>
        </p:nvCxnSpPr>
        <p:spPr>
          <a:xfrm>
            <a:off x="3446585" y="3758083"/>
            <a:ext cx="1557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CAF5DE01-FC20-4B93-BA7C-36BC6C3ADB19}"/>
              </a:ext>
            </a:extLst>
          </p:cNvPr>
          <p:cNvSpPr/>
          <p:nvPr/>
        </p:nvSpPr>
        <p:spPr>
          <a:xfrm>
            <a:off x="5466000" y="3148180"/>
            <a:ext cx="1260000" cy="12600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BC166BC8-216A-490E-9142-7A16EBED5581}"/>
              </a:ext>
            </a:extLst>
          </p:cNvPr>
          <p:cNvSpPr/>
          <p:nvPr/>
        </p:nvSpPr>
        <p:spPr>
          <a:xfrm>
            <a:off x="5501028" y="3578125"/>
            <a:ext cx="1224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UČIVO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1703B49-B5DA-4375-A34A-193C6D218BD6}"/>
              </a:ext>
            </a:extLst>
          </p:cNvPr>
          <p:cNvCxnSpPr>
            <a:cxnSpLocks/>
          </p:cNvCxnSpPr>
          <p:nvPr/>
        </p:nvCxnSpPr>
        <p:spPr>
          <a:xfrm>
            <a:off x="7105860" y="3758083"/>
            <a:ext cx="1557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DBD46390-4778-43AF-8829-F627CF7A1DAD}"/>
              </a:ext>
            </a:extLst>
          </p:cNvPr>
          <p:cNvSpPr/>
          <p:nvPr/>
        </p:nvSpPr>
        <p:spPr>
          <a:xfrm>
            <a:off x="3423139" y="2502042"/>
            <a:ext cx="5345723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ovnoramenný trojúhelník 29">
            <a:extLst>
              <a:ext uri="{FF2B5EF4-FFF2-40B4-BE49-F238E27FC236}">
                <a16:creationId xmlns:a16="http://schemas.microsoft.com/office/drawing/2014/main" id="{3D169379-5628-484A-A47A-6F14E0F075E1}"/>
              </a:ext>
            </a:extLst>
          </p:cNvPr>
          <p:cNvSpPr/>
          <p:nvPr/>
        </p:nvSpPr>
        <p:spPr>
          <a:xfrm rot="15013712">
            <a:off x="3328872" y="3011762"/>
            <a:ext cx="128556" cy="14565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84062F1-01C0-4569-9002-CBE5E29564DD}"/>
              </a:ext>
            </a:extLst>
          </p:cNvPr>
          <p:cNvSpPr txBox="1"/>
          <p:nvPr/>
        </p:nvSpPr>
        <p:spPr>
          <a:xfrm>
            <a:off x="3194809" y="1332992"/>
            <a:ext cx="5802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Jak zjišťuji, co se žáci naučili,</a:t>
            </a:r>
          </a:p>
          <a:p>
            <a:pPr algn="ctr"/>
            <a:r>
              <a:rPr lang="cs-CZ" sz="2400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tedy jak sbírám důkazy o (na)učení?</a:t>
            </a:r>
            <a:r>
              <a:rPr lang="cs-CZ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endParaRPr lang="cs-CZ" sz="3200" i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30D5BDA-91AD-46C5-A0C6-F16975E7FB13}"/>
              </a:ext>
            </a:extLst>
          </p:cNvPr>
          <p:cNvSpPr/>
          <p:nvPr/>
        </p:nvSpPr>
        <p:spPr>
          <a:xfrm flipV="1">
            <a:off x="3423138" y="4566602"/>
            <a:ext cx="5345723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58C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ovnoramenný trojúhelník 32">
            <a:extLst>
              <a:ext uri="{FF2B5EF4-FFF2-40B4-BE49-F238E27FC236}">
                <a16:creationId xmlns:a16="http://schemas.microsoft.com/office/drawing/2014/main" id="{A62DF71B-34FD-4CFF-8527-99DE9DF24149}"/>
              </a:ext>
            </a:extLst>
          </p:cNvPr>
          <p:cNvSpPr/>
          <p:nvPr/>
        </p:nvSpPr>
        <p:spPr>
          <a:xfrm rot="4309896">
            <a:off x="8768165" y="4532656"/>
            <a:ext cx="128556" cy="145658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130EAE1-D7F2-4597-8EBF-1D4C9DF34FD8}"/>
              </a:ext>
            </a:extLst>
          </p:cNvPr>
          <p:cNvSpPr txBox="1"/>
          <p:nvPr/>
        </p:nvSpPr>
        <p:spPr>
          <a:xfrm>
            <a:off x="2681711" y="5533745"/>
            <a:ext cx="682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i="1" dirty="0">
                <a:solidFill>
                  <a:srgbClr val="92D050"/>
                </a:solidFill>
                <a:latin typeface="Bookman Old Style" panose="02050604050505020204" pitchFamily="18" charset="0"/>
              </a:rPr>
              <a:t>Proč žáka hodnotím? Co je cílem hodnocení? V čem pro mě spočívá úskalí hodnocení?</a:t>
            </a:r>
            <a:endParaRPr lang="cs-CZ" sz="3200" i="1" dirty="0">
              <a:solidFill>
                <a:srgbClr val="92D05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EA0E03E2-EE95-457B-AF76-DB9ECECA8972}"/>
              </a:ext>
            </a:extLst>
          </p:cNvPr>
          <p:cNvSpPr/>
          <p:nvPr/>
        </p:nvSpPr>
        <p:spPr>
          <a:xfrm>
            <a:off x="5483514" y="2543866"/>
            <a:ext cx="1224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důkazy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8F600967-58BA-41A3-8DAA-2020B3DAF91D}"/>
              </a:ext>
            </a:extLst>
          </p:cNvPr>
          <p:cNvSpPr/>
          <p:nvPr/>
        </p:nvSpPr>
        <p:spPr>
          <a:xfrm>
            <a:off x="5351847" y="4698013"/>
            <a:ext cx="148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>
                <a:solidFill>
                  <a:srgbClr val="92D050"/>
                </a:solidFill>
                <a:latin typeface="Bookman Old Style" panose="02050604050505020204" pitchFamily="18" charset="0"/>
              </a:rPr>
              <a:t>hodnocení</a:t>
            </a:r>
          </a:p>
        </p:txBody>
      </p:sp>
      <p:sp>
        <p:nvSpPr>
          <p:cNvPr id="24" name="Zaoblený obdélník 2">
            <a:extLst>
              <a:ext uri="{FF2B5EF4-FFF2-40B4-BE49-F238E27FC236}">
                <a16:creationId xmlns:a16="http://schemas.microsoft.com/office/drawing/2014/main" id="{8EBFAC23-6CF7-46BC-A347-59733254EB93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731637"/>
      </p:ext>
    </p:extLst>
  </p:cSld>
  <p:clrMapOvr>
    <a:masterClrMapping/>
  </p:clrMapOvr>
  <p:transition spd="slow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B9AA3BCB-0610-45B1-AF23-92C2BAFC1A9B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5C95240-2F4A-4D33-B68D-2433E43C12A1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Otázka 1: důkazy o učení</a:t>
            </a:r>
            <a:endParaRPr lang="cs-CZ" sz="3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D936B50-B48E-47FC-87A6-F7967D285003}"/>
              </a:ext>
            </a:extLst>
          </p:cNvPr>
          <p:cNvGrpSpPr/>
          <p:nvPr/>
        </p:nvGrpSpPr>
        <p:grpSpPr>
          <a:xfrm>
            <a:off x="431187" y="459270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EFBB50BE-B6E3-45BF-B127-A24E5B194D9C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BBE64A30-13A8-4DD0-A7B3-97FD7402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2112BF91-B217-4517-A4EE-6EC744B89AE0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3D4F52BF-D12C-47DE-A556-94930A7CE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D7654CD-5A31-40FA-B775-3AD36BC79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771" y="2733527"/>
            <a:ext cx="3419952" cy="3419952"/>
          </a:xfrm>
          <a:prstGeom prst="rect">
            <a:avLst/>
          </a:prstGeom>
        </p:spPr>
      </p:pic>
      <p:sp>
        <p:nvSpPr>
          <p:cNvPr id="13" name="Zaoblený obdélník 2">
            <a:extLst>
              <a:ext uri="{FF2B5EF4-FFF2-40B4-BE49-F238E27FC236}">
                <a16:creationId xmlns:a16="http://schemas.microsoft.com/office/drawing/2014/main" id="{E810C321-8DFB-463C-BB74-6138A703D07B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F7D94B1-1FC2-4E73-9F9F-9785CAD642C8}"/>
              </a:ext>
            </a:extLst>
          </p:cNvPr>
          <p:cNvSpPr txBox="1"/>
          <p:nvPr/>
        </p:nvSpPr>
        <p:spPr>
          <a:xfrm>
            <a:off x="290287" y="1658707"/>
            <a:ext cx="11611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Jak zjišťuji, co se žáci naučili, tedy jak sbírám důkazy o (na)učení?</a:t>
            </a:r>
            <a:r>
              <a:rPr lang="cs-CZ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endParaRPr lang="cs-CZ" sz="3200" i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A2D12CD-6A68-4B97-9C8B-0449A586857C}"/>
              </a:ext>
            </a:extLst>
          </p:cNvPr>
          <p:cNvSpPr txBox="1"/>
          <p:nvPr/>
        </p:nvSpPr>
        <p:spPr>
          <a:xfrm>
            <a:off x="775955" y="3181619"/>
            <a:ext cx="63091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ODKAZ:</a:t>
            </a:r>
          </a:p>
          <a:p>
            <a:endParaRPr lang="cs-CZ" sz="2400" dirty="0">
              <a:solidFill>
                <a:srgbClr val="0563C1"/>
              </a:solidFill>
              <a:latin typeface="Bookman Old Style" panose="02050604050505020204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https://www.wooclap.com/CSIP1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68890"/>
      </p:ext>
    </p:extLst>
  </p:cSld>
  <p:clrMapOvr>
    <a:masterClrMapping/>
  </p:clrMapOvr>
  <p:transition spd="slow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25AD6316-0A92-491A-A52B-31B7A14CC393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4C38CAE-07FA-4C60-B3DD-0EC0AF7DA38D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Otázka 2: hodnocení</a:t>
            </a:r>
            <a:endParaRPr lang="cs-CZ" sz="3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3BFFA16-AEBC-4CEE-9C35-A18F3ADD92BA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067404E9-81D8-41A5-B47E-05A25A79CDC4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65208D21-7323-4D85-AB4B-F956DC896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A5868DF2-6AFB-4651-A352-C0E8E465905F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395AB1CA-655C-4438-8B99-CE4E56CF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8BBA59-844F-4897-8E7C-E8B58DABD05C}"/>
              </a:ext>
            </a:extLst>
          </p:cNvPr>
          <p:cNvSpPr txBox="1"/>
          <p:nvPr/>
        </p:nvSpPr>
        <p:spPr>
          <a:xfrm>
            <a:off x="727855" y="1506690"/>
            <a:ext cx="10736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i="1" dirty="0">
                <a:solidFill>
                  <a:srgbClr val="92D050"/>
                </a:solidFill>
                <a:latin typeface="Bookman Old Style" panose="02050604050505020204" pitchFamily="18" charset="0"/>
              </a:rPr>
              <a:t>Proč žáka hodnotím? Co je cílem hodnocení?</a:t>
            </a:r>
          </a:p>
          <a:p>
            <a:pPr algn="ctr"/>
            <a:r>
              <a:rPr lang="pl-PL" sz="2400" i="1" dirty="0">
                <a:solidFill>
                  <a:srgbClr val="92D050"/>
                </a:solidFill>
                <a:latin typeface="Bookman Old Style" panose="02050604050505020204" pitchFamily="18" charset="0"/>
              </a:rPr>
              <a:t>V čem pro mě spočívá úskalí hodnocení?</a:t>
            </a:r>
            <a:endParaRPr lang="cs-CZ" sz="3200" i="1" dirty="0">
              <a:solidFill>
                <a:srgbClr val="92D05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1426792-88F3-43DC-A0C9-42695D95B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19" y="2817638"/>
            <a:ext cx="3477110" cy="3429479"/>
          </a:xfrm>
          <a:prstGeom prst="rect">
            <a:avLst/>
          </a:prstGeom>
        </p:spPr>
      </p:pic>
      <p:sp>
        <p:nvSpPr>
          <p:cNvPr id="13" name="Zaoblený obdélník 2">
            <a:extLst>
              <a:ext uri="{FF2B5EF4-FFF2-40B4-BE49-F238E27FC236}">
                <a16:creationId xmlns:a16="http://schemas.microsoft.com/office/drawing/2014/main" id="{07B1C855-A4BC-40A2-8A0C-27F3A1558374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DF34D21-563C-44D1-8732-46C6FC5E89C9}"/>
              </a:ext>
            </a:extLst>
          </p:cNvPr>
          <p:cNvSpPr txBox="1"/>
          <p:nvPr/>
        </p:nvSpPr>
        <p:spPr>
          <a:xfrm>
            <a:off x="4932383" y="3181421"/>
            <a:ext cx="63091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ODKAZ:</a:t>
            </a:r>
          </a:p>
          <a:p>
            <a:pPr algn="r"/>
            <a:endParaRPr lang="cs-CZ" sz="2400" dirty="0">
              <a:solidFill>
                <a:schemeClr val="bg1"/>
              </a:solidFill>
              <a:latin typeface="Bookman Old Style" panose="02050604050505020204" pitchFamily="18" charset="0"/>
              <a:hlinkClick r:id="rId6"/>
            </a:endParaRPr>
          </a:p>
          <a:p>
            <a:pPr algn="r"/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https://www.wooclap.com/CSIP2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68444"/>
      </p:ext>
    </p:extLst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Zaoblený obdélník 1">
            <a:extLst>
              <a:ext uri="{FF2B5EF4-FFF2-40B4-BE49-F238E27FC236}">
                <a16:creationId xmlns:a16="http://schemas.microsoft.com/office/drawing/2014/main" id="{ED3F73D7-C9AE-4DDA-B8FE-C523AFAF6EEF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37E55593-AA42-4DF5-A3CC-60DCDA83CB1D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Učitel − učivo − žák</a:t>
            </a:r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5A412FF2-D224-4772-9BA9-812D9210FC89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1" name="Ovál 60">
              <a:hlinkClick r:id="" action="ppaction://noaction"/>
              <a:extLst>
                <a:ext uri="{FF2B5EF4-FFF2-40B4-BE49-F238E27FC236}">
                  <a16:creationId xmlns:a16="http://schemas.microsoft.com/office/drawing/2014/main" id="{40EC9E28-2D89-43DF-B8F6-4CAA09206778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2" name="Obrázek 61">
              <a:hlinkClick r:id="rId2" action="ppaction://hlinksldjump"/>
              <a:extLst>
                <a:ext uri="{FF2B5EF4-FFF2-40B4-BE49-F238E27FC236}">
                  <a16:creationId xmlns:a16="http://schemas.microsoft.com/office/drawing/2014/main" id="{DC66FAFE-86BB-4ECB-94B4-650468958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63" name="Ovál 62">
            <a:hlinkClick r:id="" action="ppaction://noaction"/>
            <a:extLst>
              <a:ext uri="{FF2B5EF4-FFF2-40B4-BE49-F238E27FC236}">
                <a16:creationId xmlns:a16="http://schemas.microsoft.com/office/drawing/2014/main" id="{FA300D11-C2DF-49B2-A550-7F03434BA283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64" name="Obrázek 63">
            <a:hlinkClick r:id="rId4" action="ppaction://hlinksldjump"/>
            <a:extLst>
              <a:ext uri="{FF2B5EF4-FFF2-40B4-BE49-F238E27FC236}">
                <a16:creationId xmlns:a16="http://schemas.microsoft.com/office/drawing/2014/main" id="{EC2CA39F-B36F-4537-9511-E47400131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65" name="TextovéPole 64">
            <a:extLst>
              <a:ext uri="{FF2B5EF4-FFF2-40B4-BE49-F238E27FC236}">
                <a16:creationId xmlns:a16="http://schemas.microsoft.com/office/drawing/2014/main" id="{93FC0B31-8FC2-4930-833D-81F9189837EB}"/>
              </a:ext>
            </a:extLst>
          </p:cNvPr>
          <p:cNvSpPr txBox="1"/>
          <p:nvPr/>
        </p:nvSpPr>
        <p:spPr>
          <a:xfrm>
            <a:off x="1197571" y="1526032"/>
            <a:ext cx="7763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Je zpětná vazba od žáka vždy natolik konkrétní, abych přesně věděl/a, co se žák naučil?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6E02E06E-8A5C-492C-92E8-E31008F7B9F6}"/>
              </a:ext>
            </a:extLst>
          </p:cNvPr>
          <p:cNvSpPr txBox="1"/>
          <p:nvPr/>
        </p:nvSpPr>
        <p:spPr>
          <a:xfrm>
            <a:off x="5353261" y="5912530"/>
            <a:ext cx="6828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Co si myslí o svém učení samotný žák?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7" name="Grafický objekt 66" descr="Osoba, jíst">
            <a:extLst>
              <a:ext uri="{FF2B5EF4-FFF2-40B4-BE49-F238E27FC236}">
                <a16:creationId xmlns:a16="http://schemas.microsoft.com/office/drawing/2014/main" id="{70DD87A9-6489-431B-B310-117CCD0FF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792534" y="3348976"/>
            <a:ext cx="1387174" cy="1387174"/>
          </a:xfrm>
          <a:prstGeom prst="rect">
            <a:avLst/>
          </a:prstGeom>
        </p:spPr>
      </p:pic>
      <p:pic>
        <p:nvPicPr>
          <p:cNvPr id="68" name="Grafický objekt 67" descr="Profesor">
            <a:extLst>
              <a:ext uri="{FF2B5EF4-FFF2-40B4-BE49-F238E27FC236}">
                <a16:creationId xmlns:a16="http://schemas.microsoft.com/office/drawing/2014/main" id="{9589CAC9-B5CA-4D76-857D-1F85B14EB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2758" y="3256280"/>
            <a:ext cx="1387174" cy="1387174"/>
          </a:xfrm>
          <a:prstGeom prst="rect">
            <a:avLst/>
          </a:prstGeom>
        </p:spPr>
      </p:pic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B7A48F06-FA70-4E2A-8492-EC4B023BC37B}"/>
              </a:ext>
            </a:extLst>
          </p:cNvPr>
          <p:cNvCxnSpPr>
            <a:cxnSpLocks/>
          </p:cNvCxnSpPr>
          <p:nvPr/>
        </p:nvCxnSpPr>
        <p:spPr>
          <a:xfrm>
            <a:off x="3101818" y="4042563"/>
            <a:ext cx="1557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ál 69">
            <a:extLst>
              <a:ext uri="{FF2B5EF4-FFF2-40B4-BE49-F238E27FC236}">
                <a16:creationId xmlns:a16="http://schemas.microsoft.com/office/drawing/2014/main" id="{512B9130-D863-45AB-B074-02FD537BE371}"/>
              </a:ext>
            </a:extLst>
          </p:cNvPr>
          <p:cNvSpPr/>
          <p:nvPr/>
        </p:nvSpPr>
        <p:spPr>
          <a:xfrm>
            <a:off x="5121233" y="3432660"/>
            <a:ext cx="1260000" cy="12600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50F2ECF0-0A4A-4E4F-B26A-B81CF0BDBB04}"/>
              </a:ext>
            </a:extLst>
          </p:cNvPr>
          <p:cNvSpPr/>
          <p:nvPr/>
        </p:nvSpPr>
        <p:spPr>
          <a:xfrm>
            <a:off x="5156261" y="3862605"/>
            <a:ext cx="1224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UČIVO</a:t>
            </a:r>
          </a:p>
        </p:txBody>
      </p:sp>
      <p:cxnSp>
        <p:nvCxnSpPr>
          <p:cNvPr id="72" name="Přímá spojnice se šipkou 71">
            <a:extLst>
              <a:ext uri="{FF2B5EF4-FFF2-40B4-BE49-F238E27FC236}">
                <a16:creationId xmlns:a16="http://schemas.microsoft.com/office/drawing/2014/main" id="{0BD14493-3901-4D03-9775-DC6D34963188}"/>
              </a:ext>
            </a:extLst>
          </p:cNvPr>
          <p:cNvCxnSpPr>
            <a:cxnSpLocks/>
          </p:cNvCxnSpPr>
          <p:nvPr/>
        </p:nvCxnSpPr>
        <p:spPr>
          <a:xfrm>
            <a:off x="6761093" y="4042563"/>
            <a:ext cx="1557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Volný tvar: obrazec 72">
            <a:extLst>
              <a:ext uri="{FF2B5EF4-FFF2-40B4-BE49-F238E27FC236}">
                <a16:creationId xmlns:a16="http://schemas.microsoft.com/office/drawing/2014/main" id="{ABAC6C0E-0A04-45F7-AA9B-E7D767DC68A0}"/>
              </a:ext>
            </a:extLst>
          </p:cNvPr>
          <p:cNvSpPr/>
          <p:nvPr/>
        </p:nvSpPr>
        <p:spPr>
          <a:xfrm>
            <a:off x="3078372" y="2786522"/>
            <a:ext cx="5345723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Rovnoramenný trojúhelník 73">
            <a:extLst>
              <a:ext uri="{FF2B5EF4-FFF2-40B4-BE49-F238E27FC236}">
                <a16:creationId xmlns:a16="http://schemas.microsoft.com/office/drawing/2014/main" id="{46EED32D-D5D4-4679-A8FF-1032DE44FA89}"/>
              </a:ext>
            </a:extLst>
          </p:cNvPr>
          <p:cNvSpPr/>
          <p:nvPr/>
        </p:nvSpPr>
        <p:spPr>
          <a:xfrm rot="15013712">
            <a:off x="2984105" y="3296242"/>
            <a:ext cx="128556" cy="14565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Volný tvar: obrazec 74">
            <a:extLst>
              <a:ext uri="{FF2B5EF4-FFF2-40B4-BE49-F238E27FC236}">
                <a16:creationId xmlns:a16="http://schemas.microsoft.com/office/drawing/2014/main" id="{3F476450-0F24-4B77-BDB9-6DFD6D1BCD15}"/>
              </a:ext>
            </a:extLst>
          </p:cNvPr>
          <p:cNvSpPr/>
          <p:nvPr/>
        </p:nvSpPr>
        <p:spPr>
          <a:xfrm flipV="1">
            <a:off x="3078371" y="4851082"/>
            <a:ext cx="5345723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58C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Rovnoramenný trojúhelník 75">
            <a:extLst>
              <a:ext uri="{FF2B5EF4-FFF2-40B4-BE49-F238E27FC236}">
                <a16:creationId xmlns:a16="http://schemas.microsoft.com/office/drawing/2014/main" id="{18D714EB-D44F-405F-96E4-F7A0080D9249}"/>
              </a:ext>
            </a:extLst>
          </p:cNvPr>
          <p:cNvSpPr/>
          <p:nvPr/>
        </p:nvSpPr>
        <p:spPr>
          <a:xfrm rot="4309896">
            <a:off x="8384598" y="4832594"/>
            <a:ext cx="128556" cy="145658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7" name="Grafický objekt 76" descr="Pomoc">
            <a:extLst>
              <a:ext uri="{FF2B5EF4-FFF2-40B4-BE49-F238E27FC236}">
                <a16:creationId xmlns:a16="http://schemas.microsoft.com/office/drawing/2014/main" id="{977EF116-D0A9-4BB3-92BD-E91C06C8F2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0424" y="1660303"/>
            <a:ext cx="562454" cy="562454"/>
          </a:xfrm>
          <a:prstGeom prst="rect">
            <a:avLst/>
          </a:prstGeom>
        </p:spPr>
      </p:pic>
      <p:pic>
        <p:nvPicPr>
          <p:cNvPr id="78" name="Grafický objekt 77" descr="Pomoc">
            <a:extLst>
              <a:ext uri="{FF2B5EF4-FFF2-40B4-BE49-F238E27FC236}">
                <a16:creationId xmlns:a16="http://schemas.microsoft.com/office/drawing/2014/main" id="{FDB656B7-E11D-46F3-A884-ACDEACA5DC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98859" y="5862135"/>
            <a:ext cx="562454" cy="562454"/>
          </a:xfrm>
          <a:prstGeom prst="rect">
            <a:avLst/>
          </a:prstGeom>
        </p:spPr>
      </p:pic>
      <p:sp>
        <p:nvSpPr>
          <p:cNvPr id="79" name="Zaoblený obdélník 2">
            <a:extLst>
              <a:ext uri="{FF2B5EF4-FFF2-40B4-BE49-F238E27FC236}">
                <a16:creationId xmlns:a16="http://schemas.microsoft.com/office/drawing/2014/main" id="{B8000A94-BD52-4EA6-98D6-D84B633751E0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798090"/>
      </p:ext>
    </p:extLst>
  </p:cSld>
  <p:clrMapOvr>
    <a:masterClrMapping/>
  </p:clrMapOvr>
  <p:transition spd="slow"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">
            <a:extLst>
              <a:ext uri="{FF2B5EF4-FFF2-40B4-BE49-F238E27FC236}">
                <a16:creationId xmlns:a16="http://schemas.microsoft.com/office/drawing/2014/main" id="{70AE3E32-E159-4C4B-99DD-15F9CB69974D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06EDDEA-AB4E-41BE-A789-5850F9AD5196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 zjistím, co se žák skutečně naučil?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9DF1F1C-FA82-4BD7-8EB0-E4CB9237A5DB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Ovál 16">
              <a:hlinkClick r:id="" action="ppaction://noaction"/>
              <a:extLst>
                <a:ext uri="{FF2B5EF4-FFF2-40B4-BE49-F238E27FC236}">
                  <a16:creationId xmlns:a16="http://schemas.microsoft.com/office/drawing/2014/main" id="{FB87AD33-9E86-4062-BD72-62023B154080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18" name="Obrázek 17">
              <a:hlinkClick r:id="rId2" action="ppaction://hlinksldjump"/>
              <a:extLst>
                <a:ext uri="{FF2B5EF4-FFF2-40B4-BE49-F238E27FC236}">
                  <a16:creationId xmlns:a16="http://schemas.microsoft.com/office/drawing/2014/main" id="{3D234254-491A-4FFB-AADB-7AE78665A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19" name="Ovál 18">
            <a:hlinkClick r:id="" action="ppaction://noaction"/>
            <a:extLst>
              <a:ext uri="{FF2B5EF4-FFF2-40B4-BE49-F238E27FC236}">
                <a16:creationId xmlns:a16="http://schemas.microsoft.com/office/drawing/2014/main" id="{167A60F2-6A2F-418C-AF59-642A638C9A91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20" name="Obrázek 19">
            <a:hlinkClick r:id="rId4" action="ppaction://hlinksldjump"/>
            <a:extLst>
              <a:ext uri="{FF2B5EF4-FFF2-40B4-BE49-F238E27FC236}">
                <a16:creationId xmlns:a16="http://schemas.microsoft.com/office/drawing/2014/main" id="{A76DB422-0915-4717-B5E3-4E598E9D7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D359EA6-39F2-4280-A4C0-BAF104AAF766}"/>
              </a:ext>
            </a:extLst>
          </p:cNvPr>
          <p:cNvSpPr txBox="1"/>
          <p:nvPr/>
        </p:nvSpPr>
        <p:spPr>
          <a:xfrm>
            <a:off x="822304" y="1460130"/>
            <a:ext cx="105473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Jmenuji se Kateřina a mám třináctiletého syna Radima. Radim chodí do 7. třídy. Tu a tam kontroluji, jak se Radimovi ve škole daří. Radim ovšem není moc mluvný, a tak většinou skončím u „rozhovoru“ s jeho žákovskou knížkou. Je načase se do ní opět podívat.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aoblený obdélník 2">
            <a:extLst>
              <a:ext uri="{FF2B5EF4-FFF2-40B4-BE49-F238E27FC236}">
                <a16:creationId xmlns:a16="http://schemas.microsoft.com/office/drawing/2014/main" id="{A073946A-7E86-4955-8947-FC9E6D210CFD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23" name="Picture 2" descr="Žákovské knížky pro ZŠ a žákovské sešity pro ZUŠ - Základní školy - vaše  logo">
            <a:extLst>
              <a:ext uri="{FF2B5EF4-FFF2-40B4-BE49-F238E27FC236}">
                <a16:creationId xmlns:a16="http://schemas.microsoft.com/office/drawing/2014/main" id="{56BC82A1-8CBE-4B1A-967A-387E02B0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4" y="3294741"/>
            <a:ext cx="2147887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cký objekt 23" descr="Ruka s ukazováčkem ukazujícím doprava">
            <a:extLst>
              <a:ext uri="{FF2B5EF4-FFF2-40B4-BE49-F238E27FC236}">
                <a16:creationId xmlns:a16="http://schemas.microsoft.com/office/drawing/2014/main" id="{E7C02D1D-0934-43CE-B7CA-D0F6C42BE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240173" y="4361540"/>
            <a:ext cx="914400" cy="914400"/>
          </a:xfrm>
          <a:prstGeom prst="rect">
            <a:avLst/>
          </a:prstGeom>
        </p:spPr>
      </p:pic>
      <p:pic>
        <p:nvPicPr>
          <p:cNvPr id="25" name="Grafický objekt 24" descr="Ruka s ukazováčkem ukazujícím doprava">
            <a:extLst>
              <a:ext uri="{FF2B5EF4-FFF2-40B4-BE49-F238E27FC236}">
                <a16:creationId xmlns:a16="http://schemas.microsoft.com/office/drawing/2014/main" id="{3FE0E13B-46E0-4244-AEEB-99E5C839E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7422" y="43615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41217"/>
      </p:ext>
    </p:extLst>
  </p:cSld>
  <p:clrMapOvr>
    <a:masterClrMapping/>
  </p:clrMapOvr>
  <p:transition spd="slow"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1DAC484E-C9C2-42BF-8556-6EF0668B26DD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BA003F2-A833-46B3-B9EE-37D44A22DAE4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 zjistím, co se žák skutečně naučil?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FF44D1A-203A-44BD-AB39-83E26E793BB5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4258BC3A-4D41-4210-ABD9-A0514980BD26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5FF25706-6C8E-4A8D-8DFB-1803A0961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89312D74-137C-4793-91A9-DB7D68EA4854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9FB49F45-302B-4F43-8BF0-CE6C1FEAE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ADE46584-953D-4957-B063-9375E11E85A1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5629569-B580-44B2-B031-763C3B2A0D8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96" y="2758440"/>
            <a:ext cx="1296539" cy="2113358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FAA0C63-5C7B-40AB-B41D-63A6DB685762}"/>
              </a:ext>
            </a:extLst>
          </p:cNvPr>
          <p:cNvCxnSpPr>
            <a:cxnSpLocks/>
          </p:cNvCxnSpPr>
          <p:nvPr/>
        </p:nvCxnSpPr>
        <p:spPr>
          <a:xfrm rot="16200000">
            <a:off x="5894326" y="2426457"/>
            <a:ext cx="343470" cy="0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1C11EF-3A68-4E21-AFE5-B630609E4BF3}"/>
              </a:ext>
            </a:extLst>
          </p:cNvPr>
          <p:cNvSpPr txBox="1"/>
          <p:nvPr/>
        </p:nvSpPr>
        <p:spPr>
          <a:xfrm>
            <a:off x="1007806" y="1900779"/>
            <a:ext cx="33740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Bookman Old Style" panose="02050604050505020204" pitchFamily="18" charset="0"/>
              </a:rPr>
              <a:t>Jak konkrétně zjistím, co se žák naučil?</a:t>
            </a:r>
            <a:endParaRPr lang="cs-CZ" sz="2000" b="1" dirty="0">
              <a:latin typeface="Bookman Old Style" panose="02050604050505020204" pitchFamily="18" charset="0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B9909A9-44D3-492F-B143-C9C3B0F519DD}"/>
              </a:ext>
            </a:extLst>
          </p:cNvPr>
          <p:cNvCxnSpPr>
            <a:cxnSpLocks/>
          </p:cNvCxnSpPr>
          <p:nvPr/>
        </p:nvCxnSpPr>
        <p:spPr>
          <a:xfrm flipH="1" flipV="1">
            <a:off x="4381833" y="2237672"/>
            <a:ext cx="1684228" cy="8476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cký objekt 15" descr="Ruka s ukazováčkem ukazujícím doprava">
            <a:extLst>
              <a:ext uri="{FF2B5EF4-FFF2-40B4-BE49-F238E27FC236}">
                <a16:creationId xmlns:a16="http://schemas.microsoft.com/office/drawing/2014/main" id="{246D0913-48FE-49D5-8C92-844D0E138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305895" y="3083466"/>
            <a:ext cx="587679" cy="587679"/>
          </a:xfrm>
          <a:prstGeom prst="rect">
            <a:avLst/>
          </a:prstGeom>
        </p:spPr>
      </p:pic>
      <p:pic>
        <p:nvPicPr>
          <p:cNvPr id="17" name="Grafický objekt 16" descr="Ruka s ukazováčkem ukazujícím doprava">
            <a:extLst>
              <a:ext uri="{FF2B5EF4-FFF2-40B4-BE49-F238E27FC236}">
                <a16:creationId xmlns:a16="http://schemas.microsoft.com/office/drawing/2014/main" id="{18CC24C8-14D5-4EE5-97A2-7617E7343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2400979" y="3083466"/>
            <a:ext cx="587679" cy="587679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3431E34-8625-4ABA-ABF9-09B04B6C7F7C}"/>
              </a:ext>
            </a:extLst>
          </p:cNvPr>
          <p:cNvSpPr txBox="1"/>
          <p:nvPr/>
        </p:nvSpPr>
        <p:spPr>
          <a:xfrm>
            <a:off x="1022275" y="3947354"/>
            <a:ext cx="334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stanovím konkrétně, CO MÁ ŽÁK ZVLÁDNOUT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EAD5774-9893-4071-ADF3-2C3B66E3CED3}"/>
              </a:ext>
            </a:extLst>
          </p:cNvPr>
          <p:cNvSpPr txBox="1"/>
          <p:nvPr/>
        </p:nvSpPr>
        <p:spPr>
          <a:xfrm>
            <a:off x="7339163" y="3905112"/>
            <a:ext cx="452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seznámím s cíli žáka,</a:t>
            </a:r>
          </a:p>
          <a:p>
            <a:pPr algn="ctr"/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poskytnu mu prostor pro vyjádření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A13872E-7A4B-46B2-BD68-401DB0598E4F}"/>
              </a:ext>
            </a:extLst>
          </p:cNvPr>
          <p:cNvSpPr txBox="1"/>
          <p:nvPr/>
        </p:nvSpPr>
        <p:spPr>
          <a:xfrm>
            <a:off x="2203150" y="4791916"/>
            <a:ext cx="97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D86E456-1068-41CE-B68B-2C5BD5A01B7E}"/>
              </a:ext>
            </a:extLst>
          </p:cNvPr>
          <p:cNvSpPr txBox="1"/>
          <p:nvPr/>
        </p:nvSpPr>
        <p:spPr>
          <a:xfrm>
            <a:off x="769737" y="5347242"/>
            <a:ext cx="404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stanovím </a:t>
            </a:r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VZDĚLÁVACÍ CÍL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410F8291-A34E-4275-A67E-D052EDE45974}"/>
              </a:ext>
            </a:extLst>
          </p:cNvPr>
          <p:cNvCxnSpPr>
            <a:cxnSpLocks/>
          </p:cNvCxnSpPr>
          <p:nvPr/>
        </p:nvCxnSpPr>
        <p:spPr>
          <a:xfrm flipH="1" flipV="1">
            <a:off x="6066061" y="2246246"/>
            <a:ext cx="1684228" cy="8476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FFDB31F-423F-4930-876A-B9B386AB9526}"/>
              </a:ext>
            </a:extLst>
          </p:cNvPr>
          <p:cNvSpPr txBox="1"/>
          <p:nvPr/>
        </p:nvSpPr>
        <p:spPr>
          <a:xfrm>
            <a:off x="7735076" y="1920779"/>
            <a:ext cx="33740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Bookman Old Style" panose="02050604050505020204" pitchFamily="18" charset="0"/>
              </a:rPr>
              <a:t>Jak zapojím do hodnocení žáka?</a:t>
            </a:r>
            <a:endParaRPr lang="cs-CZ" sz="2000" b="1" dirty="0">
              <a:latin typeface="Bookman Old Style" panose="0205060405050502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D8AB60D-74A7-4F52-B017-5489D99B8815}"/>
              </a:ext>
            </a:extLst>
          </p:cNvPr>
          <p:cNvSpPr txBox="1"/>
          <p:nvPr/>
        </p:nvSpPr>
        <p:spPr>
          <a:xfrm>
            <a:off x="9109069" y="4718510"/>
            <a:ext cx="97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8384671-6587-4A05-9F9C-DAEF7CF49A29}"/>
              </a:ext>
            </a:extLst>
          </p:cNvPr>
          <p:cNvSpPr txBox="1"/>
          <p:nvPr/>
        </p:nvSpPr>
        <p:spPr>
          <a:xfrm>
            <a:off x="7577571" y="5347242"/>
            <a:ext cx="404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provede </a:t>
            </a:r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SEBEHODNOCENÍ</a:t>
            </a:r>
          </a:p>
        </p:txBody>
      </p:sp>
    </p:spTree>
    <p:extLst>
      <p:ext uri="{BB962C8B-B14F-4D97-AF65-F5344CB8AC3E}">
        <p14:creationId xmlns:p14="http://schemas.microsoft.com/office/powerpoint/2010/main" val="305366163"/>
      </p:ext>
    </p:extLst>
  </p:cSld>
  <p:clrMapOvr>
    <a:masterClrMapping/>
  </p:clrMapOvr>
  <p:transition spd="slow"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DAE6435B-43D4-4F3C-A5E8-AC46BA5F6684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E348A3-67FD-4F83-8A99-59F701345967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 zjistím, co se žák skutečně naučil?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2CCD08D4-8731-4DD1-91C4-44BF3A6A49F5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4876A4C1-B0FE-4980-87EA-E6228EBCC443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652401BC-FB3C-47A5-A031-20164543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D33765A8-3E89-4E21-B3D3-65BC9BEFA73A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53DABCB7-FBD0-4A49-9A58-970E80D84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5F8A53C0-AF61-4EAC-9EC4-19B74668312F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6E6CD0C-D206-4F20-BF23-335D48C33883}"/>
              </a:ext>
            </a:extLst>
          </p:cNvPr>
          <p:cNvSpPr txBox="1"/>
          <p:nvPr/>
        </p:nvSpPr>
        <p:spPr>
          <a:xfrm>
            <a:off x="1915471" y="2614052"/>
            <a:ext cx="9031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Stanovujete si Vy cíle pro své vyučovací hodiny? Proč ano/ne?</a:t>
            </a:r>
            <a:endParaRPr lang="cs-CZ" sz="36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cký objekt 10" descr="Pomoc">
            <a:extLst>
              <a:ext uri="{FF2B5EF4-FFF2-40B4-BE49-F238E27FC236}">
                <a16:creationId xmlns:a16="http://schemas.microsoft.com/office/drawing/2014/main" id="{5E814B5B-FEEF-4081-9E70-C62020466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651" y="2755363"/>
            <a:ext cx="671483" cy="6714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C851EB8-6E3B-4BC8-B41F-D9B300B61FF1}"/>
              </a:ext>
            </a:extLst>
          </p:cNvPr>
          <p:cNvSpPr txBox="1"/>
          <p:nvPr/>
        </p:nvSpPr>
        <p:spPr>
          <a:xfrm>
            <a:off x="1915471" y="4370896"/>
            <a:ext cx="9031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Znají tyto cíle Vaši žáci? </a:t>
            </a:r>
            <a:endParaRPr lang="cs-CZ" sz="36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cký objekt 12" descr="Pomoc">
            <a:extLst>
              <a:ext uri="{FF2B5EF4-FFF2-40B4-BE49-F238E27FC236}">
                <a16:creationId xmlns:a16="http://schemas.microsoft.com/office/drawing/2014/main" id="{59144DEA-8E90-4099-9235-19835C8A1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651" y="4296763"/>
            <a:ext cx="671483" cy="67148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578BD95-EBFF-41DD-9D63-BC31DB64C752}"/>
              </a:ext>
            </a:extLst>
          </p:cNvPr>
          <p:cNvSpPr txBox="1"/>
          <p:nvPr/>
        </p:nvSpPr>
        <p:spPr>
          <a:xfrm>
            <a:off x="2762351" y="6136563"/>
            <a:ext cx="9031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67520"/>
      </p:ext>
    </p:extLst>
  </p:cSld>
  <p:clrMapOvr>
    <a:masterClrMapping/>
  </p:clrMapOvr>
  <p:transition spd="slow"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Zaoblený obdélník 1">
            <a:extLst>
              <a:ext uri="{FF2B5EF4-FFF2-40B4-BE49-F238E27FC236}">
                <a16:creationId xmlns:a16="http://schemas.microsoft.com/office/drawing/2014/main" id="{F7BEA739-FD28-4498-81D4-949D466084DD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728E39BD-03C0-48BE-8EFD-1447F97BB889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CVIČENÍ 1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Najděte nesprávně formulované cíle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  <p:grpSp>
        <p:nvGrpSpPr>
          <p:cNvPr id="104" name="Skupina 103">
            <a:extLst>
              <a:ext uri="{FF2B5EF4-FFF2-40B4-BE49-F238E27FC236}">
                <a16:creationId xmlns:a16="http://schemas.microsoft.com/office/drawing/2014/main" id="{6926BD6E-936D-46F6-9E31-CD6F90EEE5C9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5" name="Ovál 104">
              <a:hlinkClick r:id="" action="ppaction://noaction"/>
              <a:extLst>
                <a:ext uri="{FF2B5EF4-FFF2-40B4-BE49-F238E27FC236}">
                  <a16:creationId xmlns:a16="http://schemas.microsoft.com/office/drawing/2014/main" id="{6562ACF6-891D-47AA-9A32-981E7B9003FD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106" name="Obrázek 105">
              <a:hlinkClick r:id="rId2" action="ppaction://hlinksldjump"/>
              <a:extLst>
                <a:ext uri="{FF2B5EF4-FFF2-40B4-BE49-F238E27FC236}">
                  <a16:creationId xmlns:a16="http://schemas.microsoft.com/office/drawing/2014/main" id="{14E186A7-DC89-4030-B0C6-3CE21D298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107" name="Ovál 106">
            <a:hlinkClick r:id="" action="ppaction://noaction"/>
            <a:extLst>
              <a:ext uri="{FF2B5EF4-FFF2-40B4-BE49-F238E27FC236}">
                <a16:creationId xmlns:a16="http://schemas.microsoft.com/office/drawing/2014/main" id="{462562B0-35D3-41C5-A5A2-296CD3F8E280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108" name="Obrázek 107">
            <a:hlinkClick r:id="rId4" action="ppaction://hlinksldjump"/>
            <a:extLst>
              <a:ext uri="{FF2B5EF4-FFF2-40B4-BE49-F238E27FC236}">
                <a16:creationId xmlns:a16="http://schemas.microsoft.com/office/drawing/2014/main" id="{9C009B91-369E-43B9-AD1A-8C4D28C81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F40C8AF2-F7C0-4DF2-A969-5657D5261082}"/>
              </a:ext>
            </a:extLst>
          </p:cNvPr>
          <p:cNvSpPr txBox="1"/>
          <p:nvPr/>
        </p:nvSpPr>
        <p:spPr>
          <a:xfrm>
            <a:off x="3097838" y="650046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E3598EC8-D628-4C47-B84A-67C28C8CB2FF}"/>
              </a:ext>
            </a:extLst>
          </p:cNvPr>
          <p:cNvSpPr txBox="1"/>
          <p:nvPr/>
        </p:nvSpPr>
        <p:spPr>
          <a:xfrm>
            <a:off x="1169901" y="1316111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A5554CCD-3464-4EE5-B339-DBDF5D5E5CCA}"/>
              </a:ext>
            </a:extLst>
          </p:cNvPr>
          <p:cNvSpPr txBox="1"/>
          <p:nvPr/>
        </p:nvSpPr>
        <p:spPr>
          <a:xfrm>
            <a:off x="1168806" y="1811314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B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C5EA6C71-C0FE-493F-A48A-38F36151D6FE}"/>
              </a:ext>
            </a:extLst>
          </p:cNvPr>
          <p:cNvSpPr txBox="1"/>
          <p:nvPr/>
        </p:nvSpPr>
        <p:spPr>
          <a:xfrm>
            <a:off x="1168654" y="2340973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733C7F5A-5AEA-44A7-9222-A7D65243971B}"/>
              </a:ext>
            </a:extLst>
          </p:cNvPr>
          <p:cNvSpPr txBox="1"/>
          <p:nvPr/>
        </p:nvSpPr>
        <p:spPr>
          <a:xfrm>
            <a:off x="1168654" y="2883899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D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55E362FD-1B18-429E-8F50-FB827DAD26E9}"/>
              </a:ext>
            </a:extLst>
          </p:cNvPr>
          <p:cNvSpPr txBox="1"/>
          <p:nvPr/>
        </p:nvSpPr>
        <p:spPr>
          <a:xfrm>
            <a:off x="1814050" y="1368106"/>
            <a:ext cx="52282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uvede vše, co ví o osvícenství.</a:t>
            </a:r>
            <a:endParaRPr lang="cs-CZ" sz="2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BD275AED-ACCF-47BB-B9DF-DEC75A5A21D7}"/>
              </a:ext>
            </a:extLst>
          </p:cNvPr>
          <p:cNvSpPr txBox="1"/>
          <p:nvPr/>
        </p:nvSpPr>
        <p:spPr>
          <a:xfrm>
            <a:off x="1814050" y="1868734"/>
            <a:ext cx="102740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Žáci se budou učit o osvícenství a jeho významu.</a:t>
            </a:r>
            <a:endParaRPr lang="cs-CZ" sz="2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0C9847E2-6F71-49ED-8F5C-58F80C9B50EC}"/>
              </a:ext>
            </a:extLst>
          </p:cNvPr>
          <p:cNvSpPr txBox="1"/>
          <p:nvPr/>
        </p:nvSpPr>
        <p:spPr>
          <a:xfrm>
            <a:off x="1814050" y="2388839"/>
            <a:ext cx="91124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vysvětlí pojmy: osvícenství, racionalismus </a:t>
            </a:r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empirismus.</a:t>
            </a: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14E5D6AE-00A2-44BB-97B4-518DD3291301}"/>
              </a:ext>
            </a:extLst>
          </p:cNvPr>
          <p:cNvSpPr txBox="1"/>
          <p:nvPr/>
        </p:nvSpPr>
        <p:spPr>
          <a:xfrm>
            <a:off x="1844618" y="2925143"/>
            <a:ext cx="64195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rozumí tomu, proč vzniklo osvícenství.</a:t>
            </a:r>
            <a:endParaRPr lang="cs-CZ" sz="2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B4420D7C-052B-4891-89B7-EA1CB5E0789E}"/>
              </a:ext>
            </a:extLst>
          </p:cNvPr>
          <p:cNvSpPr txBox="1"/>
          <p:nvPr/>
        </p:nvSpPr>
        <p:spPr>
          <a:xfrm>
            <a:off x="1168654" y="3540430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174EE2EB-F48E-4CC1-89E1-582DE71B837A}"/>
              </a:ext>
            </a:extLst>
          </p:cNvPr>
          <p:cNvSpPr txBox="1"/>
          <p:nvPr/>
        </p:nvSpPr>
        <p:spPr>
          <a:xfrm>
            <a:off x="1858753" y="3456085"/>
            <a:ext cx="9741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uvede alespoň jeden příklad chování z dnešní doby, který by osvícenci (např. Kant) označili za „neosvícený“, a vysvětlí proč by jej tak označili. </a:t>
            </a:r>
            <a:endParaRPr lang="cs-CZ" sz="20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4C7D0FBE-EAD5-4673-8F88-40B469FCE095}"/>
              </a:ext>
            </a:extLst>
          </p:cNvPr>
          <p:cNvSpPr txBox="1"/>
          <p:nvPr/>
        </p:nvSpPr>
        <p:spPr>
          <a:xfrm>
            <a:off x="1168654" y="4161612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5AF0CE75-A280-417B-AB50-84A30B53AE63}"/>
              </a:ext>
            </a:extLst>
          </p:cNvPr>
          <p:cNvSpPr txBox="1"/>
          <p:nvPr/>
        </p:nvSpPr>
        <p:spPr>
          <a:xfrm>
            <a:off x="1844618" y="4219616"/>
            <a:ext cx="8896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pochopí, proč vzniklo osvícenství právě v 18. století.</a:t>
            </a:r>
            <a:endParaRPr lang="cs-CZ" sz="2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F15BB73C-3ACF-4163-8FE7-3770EC4B38E2}"/>
              </a:ext>
            </a:extLst>
          </p:cNvPr>
          <p:cNvSpPr txBox="1"/>
          <p:nvPr/>
        </p:nvSpPr>
        <p:spPr>
          <a:xfrm>
            <a:off x="1168654" y="4697416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91D92473-5AD4-470D-97BC-0CEE5E286DAA}"/>
              </a:ext>
            </a:extLst>
          </p:cNvPr>
          <p:cNvSpPr txBox="1"/>
          <p:nvPr/>
        </p:nvSpPr>
        <p:spPr>
          <a:xfrm>
            <a:off x="1844618" y="4739721"/>
            <a:ext cx="8896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vyjmenuje 2 filozofy z doby osvícenství.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2B679A86-8C46-4438-9BE8-08417C4F7321}"/>
              </a:ext>
            </a:extLst>
          </p:cNvPr>
          <p:cNvSpPr txBox="1"/>
          <p:nvPr/>
        </p:nvSpPr>
        <p:spPr>
          <a:xfrm>
            <a:off x="1182789" y="5240342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17FA6C57-A948-4859-974E-5E695AC27345}"/>
              </a:ext>
            </a:extLst>
          </p:cNvPr>
          <p:cNvSpPr txBox="1"/>
          <p:nvPr/>
        </p:nvSpPr>
        <p:spPr>
          <a:xfrm>
            <a:off x="1858753" y="5270212"/>
            <a:ext cx="8896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vyjádří souhlas s osvícenstvím.</a:t>
            </a: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5E765ECD-1536-4524-98F8-B66F614E1335}"/>
              </a:ext>
            </a:extLst>
          </p:cNvPr>
          <p:cNvSpPr txBox="1"/>
          <p:nvPr/>
        </p:nvSpPr>
        <p:spPr>
          <a:xfrm>
            <a:off x="1182789" y="5971372"/>
            <a:ext cx="48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cs-CZ" sz="36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2537DC2D-5B75-42FE-AD52-F1287A1B8E48}"/>
              </a:ext>
            </a:extLst>
          </p:cNvPr>
          <p:cNvSpPr txBox="1"/>
          <p:nvPr/>
        </p:nvSpPr>
        <p:spPr>
          <a:xfrm>
            <a:off x="1844618" y="5817484"/>
            <a:ext cx="96680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na základě citátů představitelů osvícenství a obrázků uvede alespoň 2 pojmy/témata osvícenství.</a:t>
            </a:r>
          </a:p>
        </p:txBody>
      </p:sp>
      <p:sp>
        <p:nvSpPr>
          <p:cNvPr id="128" name="1">
            <a:extLst>
              <a:ext uri="{FF2B5EF4-FFF2-40B4-BE49-F238E27FC236}">
                <a16:creationId xmlns:a16="http://schemas.microsoft.com/office/drawing/2014/main" id="{033A0EE7-C795-43BC-BA3D-E3187EDAAEE1}"/>
              </a:ext>
            </a:extLst>
          </p:cNvPr>
          <p:cNvSpPr/>
          <p:nvPr/>
        </p:nvSpPr>
        <p:spPr>
          <a:xfrm>
            <a:off x="617164" y="1368106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2">
            <a:extLst>
              <a:ext uri="{FF2B5EF4-FFF2-40B4-BE49-F238E27FC236}">
                <a16:creationId xmlns:a16="http://schemas.microsoft.com/office/drawing/2014/main" id="{435D9D8B-7356-44D7-A20D-8CE9D4CD590E}"/>
              </a:ext>
            </a:extLst>
          </p:cNvPr>
          <p:cNvSpPr/>
          <p:nvPr/>
        </p:nvSpPr>
        <p:spPr>
          <a:xfrm>
            <a:off x="609903" y="241232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0" name="Grafický objekt 129" descr="Zaškrtnutí">
            <a:extLst>
              <a:ext uri="{FF2B5EF4-FFF2-40B4-BE49-F238E27FC236}">
                <a16:creationId xmlns:a16="http://schemas.microsoft.com/office/drawing/2014/main" id="{9755E110-E780-4A48-854F-B0FEBBA36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045" y="2447033"/>
            <a:ext cx="320405" cy="320405"/>
          </a:xfrm>
          <a:prstGeom prst="rect">
            <a:avLst/>
          </a:prstGeom>
        </p:spPr>
      </p:pic>
      <p:pic>
        <p:nvPicPr>
          <p:cNvPr id="131" name="Grafický objekt 130" descr="Zavřít">
            <a:extLst>
              <a:ext uri="{FF2B5EF4-FFF2-40B4-BE49-F238E27FC236}">
                <a16:creationId xmlns:a16="http://schemas.microsoft.com/office/drawing/2014/main" id="{DBAAEAFE-113D-48CC-8D34-662E5EDF18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633" y="1355507"/>
            <a:ext cx="400110" cy="400110"/>
          </a:xfrm>
          <a:prstGeom prst="rect">
            <a:avLst/>
          </a:prstGeom>
        </p:spPr>
      </p:pic>
      <p:sp>
        <p:nvSpPr>
          <p:cNvPr id="132" name="1">
            <a:extLst>
              <a:ext uri="{FF2B5EF4-FFF2-40B4-BE49-F238E27FC236}">
                <a16:creationId xmlns:a16="http://schemas.microsoft.com/office/drawing/2014/main" id="{706F0BF7-5093-40F8-9FAE-7ADAC2274CDB}"/>
              </a:ext>
            </a:extLst>
          </p:cNvPr>
          <p:cNvSpPr/>
          <p:nvPr/>
        </p:nvSpPr>
        <p:spPr>
          <a:xfrm>
            <a:off x="610571" y="1885622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" name="Grafický objekt 132" descr="Zavřít">
            <a:extLst>
              <a:ext uri="{FF2B5EF4-FFF2-40B4-BE49-F238E27FC236}">
                <a16:creationId xmlns:a16="http://schemas.microsoft.com/office/drawing/2014/main" id="{1B612852-0493-423B-A858-4DD1AB18C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040" y="1873023"/>
            <a:ext cx="400110" cy="400110"/>
          </a:xfrm>
          <a:prstGeom prst="rect">
            <a:avLst/>
          </a:prstGeom>
        </p:spPr>
      </p:pic>
      <p:sp>
        <p:nvSpPr>
          <p:cNvPr id="134" name="1">
            <a:extLst>
              <a:ext uri="{FF2B5EF4-FFF2-40B4-BE49-F238E27FC236}">
                <a16:creationId xmlns:a16="http://schemas.microsoft.com/office/drawing/2014/main" id="{5F2121C7-739F-4F18-86EB-C4F42544CF5F}"/>
              </a:ext>
            </a:extLst>
          </p:cNvPr>
          <p:cNvSpPr/>
          <p:nvPr/>
        </p:nvSpPr>
        <p:spPr>
          <a:xfrm>
            <a:off x="617164" y="2957442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5" name="Grafický objekt 134" descr="Zavřít">
            <a:extLst>
              <a:ext uri="{FF2B5EF4-FFF2-40B4-BE49-F238E27FC236}">
                <a16:creationId xmlns:a16="http://schemas.microsoft.com/office/drawing/2014/main" id="{ED44ECCC-4104-4D9C-8B47-467D9B79F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633" y="2944843"/>
            <a:ext cx="400110" cy="400110"/>
          </a:xfrm>
          <a:prstGeom prst="rect">
            <a:avLst/>
          </a:prstGeom>
        </p:spPr>
      </p:pic>
      <p:sp>
        <p:nvSpPr>
          <p:cNvPr id="136" name="2">
            <a:extLst>
              <a:ext uri="{FF2B5EF4-FFF2-40B4-BE49-F238E27FC236}">
                <a16:creationId xmlns:a16="http://schemas.microsoft.com/office/drawing/2014/main" id="{47E06E9A-3063-4CC8-BE74-EAB3B921D7EE}"/>
              </a:ext>
            </a:extLst>
          </p:cNvPr>
          <p:cNvSpPr/>
          <p:nvPr/>
        </p:nvSpPr>
        <p:spPr>
          <a:xfrm>
            <a:off x="620063" y="3611755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7" name="Grafický objekt 136" descr="Zaškrtnutí">
            <a:extLst>
              <a:ext uri="{FF2B5EF4-FFF2-40B4-BE49-F238E27FC236}">
                <a16:creationId xmlns:a16="http://schemas.microsoft.com/office/drawing/2014/main" id="{486E4ADC-5424-4B36-8DBE-05EC05BC4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860" y="3631084"/>
            <a:ext cx="320405" cy="320405"/>
          </a:xfrm>
          <a:prstGeom prst="rect">
            <a:avLst/>
          </a:prstGeom>
        </p:spPr>
      </p:pic>
      <p:sp>
        <p:nvSpPr>
          <p:cNvPr id="138" name="1">
            <a:extLst>
              <a:ext uri="{FF2B5EF4-FFF2-40B4-BE49-F238E27FC236}">
                <a16:creationId xmlns:a16="http://schemas.microsoft.com/office/drawing/2014/main" id="{A06EB69C-5BBB-4CDE-B11E-474C21E7523D}"/>
              </a:ext>
            </a:extLst>
          </p:cNvPr>
          <p:cNvSpPr/>
          <p:nvPr/>
        </p:nvSpPr>
        <p:spPr>
          <a:xfrm>
            <a:off x="628338" y="424169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9" name="Grafický objekt 138" descr="Zavřít">
            <a:extLst>
              <a:ext uri="{FF2B5EF4-FFF2-40B4-BE49-F238E27FC236}">
                <a16:creationId xmlns:a16="http://schemas.microsoft.com/office/drawing/2014/main" id="{EC2C4849-BD3C-49F8-BAFB-A635111210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807" y="4229095"/>
            <a:ext cx="400110" cy="400110"/>
          </a:xfrm>
          <a:prstGeom prst="rect">
            <a:avLst/>
          </a:prstGeom>
        </p:spPr>
      </p:pic>
      <p:sp>
        <p:nvSpPr>
          <p:cNvPr id="140" name="2">
            <a:extLst>
              <a:ext uri="{FF2B5EF4-FFF2-40B4-BE49-F238E27FC236}">
                <a16:creationId xmlns:a16="http://schemas.microsoft.com/office/drawing/2014/main" id="{E229BEDC-9371-4D0B-A8E9-4F96B537AAE3}"/>
              </a:ext>
            </a:extLst>
          </p:cNvPr>
          <p:cNvSpPr/>
          <p:nvPr/>
        </p:nvSpPr>
        <p:spPr>
          <a:xfrm>
            <a:off x="620063" y="476235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1" name="Grafický objekt 140" descr="Zaškrtnutí">
            <a:extLst>
              <a:ext uri="{FF2B5EF4-FFF2-40B4-BE49-F238E27FC236}">
                <a16:creationId xmlns:a16="http://schemas.microsoft.com/office/drawing/2014/main" id="{6F221BEC-491E-43B7-856A-E176109CC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205" y="4797063"/>
            <a:ext cx="320405" cy="320405"/>
          </a:xfrm>
          <a:prstGeom prst="rect">
            <a:avLst/>
          </a:prstGeom>
        </p:spPr>
      </p:pic>
      <p:sp>
        <p:nvSpPr>
          <p:cNvPr id="142" name="1">
            <a:extLst>
              <a:ext uri="{FF2B5EF4-FFF2-40B4-BE49-F238E27FC236}">
                <a16:creationId xmlns:a16="http://schemas.microsoft.com/office/drawing/2014/main" id="{4DF98DF3-116F-4ADE-AC77-35C24494D26B}"/>
              </a:ext>
            </a:extLst>
          </p:cNvPr>
          <p:cNvSpPr/>
          <p:nvPr/>
        </p:nvSpPr>
        <p:spPr>
          <a:xfrm>
            <a:off x="628338" y="531351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" name="Grafický objekt 142" descr="Zavřít">
            <a:extLst>
              <a:ext uri="{FF2B5EF4-FFF2-40B4-BE49-F238E27FC236}">
                <a16:creationId xmlns:a16="http://schemas.microsoft.com/office/drawing/2014/main" id="{4F0F1FB9-C91D-4912-B528-44D2FC7B6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807" y="5300915"/>
            <a:ext cx="400110" cy="400110"/>
          </a:xfrm>
          <a:prstGeom prst="rect">
            <a:avLst/>
          </a:prstGeom>
        </p:spPr>
      </p:pic>
      <p:sp>
        <p:nvSpPr>
          <p:cNvPr id="144" name="2">
            <a:extLst>
              <a:ext uri="{FF2B5EF4-FFF2-40B4-BE49-F238E27FC236}">
                <a16:creationId xmlns:a16="http://schemas.microsoft.com/office/drawing/2014/main" id="{F4D6BB9E-46A8-438A-9CF4-D2BFBAF4B948}"/>
              </a:ext>
            </a:extLst>
          </p:cNvPr>
          <p:cNvSpPr/>
          <p:nvPr/>
        </p:nvSpPr>
        <p:spPr>
          <a:xfrm>
            <a:off x="637603" y="6063758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5" name="Grafický objekt 144" descr="Zaškrtnutí">
            <a:extLst>
              <a:ext uri="{FF2B5EF4-FFF2-40B4-BE49-F238E27FC236}">
                <a16:creationId xmlns:a16="http://schemas.microsoft.com/office/drawing/2014/main" id="{D11F443F-DDF0-40F4-99EB-2FB1CCEC7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745" y="6098467"/>
            <a:ext cx="320405" cy="3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824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B9AA3BCB-0610-45B1-AF23-92C2BAFC1A9B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5C95240-2F4A-4D33-B68D-2433E43C12A1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Otázka 1: důkazy o učení</a:t>
            </a:r>
            <a:endParaRPr lang="cs-CZ" sz="3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D936B50-B48E-47FC-87A6-F7967D285003}"/>
              </a:ext>
            </a:extLst>
          </p:cNvPr>
          <p:cNvGrpSpPr/>
          <p:nvPr/>
        </p:nvGrpSpPr>
        <p:grpSpPr>
          <a:xfrm>
            <a:off x="431187" y="459270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EFBB50BE-B6E3-45BF-B127-A24E5B194D9C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BBE64A30-13A8-4DD0-A7B3-97FD7402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2112BF91-B217-4517-A4EE-6EC744B89AE0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3D4F52BF-D12C-47DE-A556-94930A7CE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9B9055-629F-4751-826E-BBC40FA662DF}"/>
              </a:ext>
            </a:extLst>
          </p:cNvPr>
          <p:cNvSpPr txBox="1"/>
          <p:nvPr/>
        </p:nvSpPr>
        <p:spPr>
          <a:xfrm>
            <a:off x="775955" y="3181619"/>
            <a:ext cx="63091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ODKAZ:</a:t>
            </a:r>
          </a:p>
          <a:p>
            <a:endParaRPr lang="cs-CZ" sz="2400" dirty="0">
              <a:solidFill>
                <a:srgbClr val="0563C1"/>
              </a:solidFill>
              <a:latin typeface="Bookman Old Style" panose="020506040505050202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https://www.wooclap.com/CSIP1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CD69F45-3164-4030-A911-01342481C2B9}"/>
              </a:ext>
            </a:extLst>
          </p:cNvPr>
          <p:cNvSpPr txBox="1"/>
          <p:nvPr/>
        </p:nvSpPr>
        <p:spPr>
          <a:xfrm>
            <a:off x="290287" y="1658707"/>
            <a:ext cx="11611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Jak zjišťuji, co se žáci naučili, tedy jak sbírám důkazy o (na)učení?</a:t>
            </a:r>
            <a:r>
              <a:rPr lang="cs-CZ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endParaRPr lang="cs-CZ" sz="3200" i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D7654CD-5A31-40FA-B775-3AD36BC79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771" y="2733527"/>
            <a:ext cx="3419952" cy="3419952"/>
          </a:xfrm>
          <a:prstGeom prst="rect">
            <a:avLst/>
          </a:prstGeom>
        </p:spPr>
      </p:pic>
      <p:sp>
        <p:nvSpPr>
          <p:cNvPr id="15" name="Zaoblený obdélník 2">
            <a:extLst>
              <a:ext uri="{FF2B5EF4-FFF2-40B4-BE49-F238E27FC236}">
                <a16:creationId xmlns:a16="http://schemas.microsoft.com/office/drawing/2014/main" id="{7448B695-4AC3-4DCA-85A2-6DF7F1A7212D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39682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aoblený obdélník 1">
            <a:extLst>
              <a:ext uri="{FF2B5EF4-FFF2-40B4-BE49-F238E27FC236}">
                <a16:creationId xmlns:a16="http://schemas.microsoft.com/office/drawing/2014/main" id="{83DEBAE1-2E43-4123-93BE-C9026585E6EE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F56DFB34-06F7-480B-9B77-A723A74EF50F}"/>
              </a:ext>
            </a:extLst>
          </p:cNvPr>
          <p:cNvSpPr/>
          <p:nvPr/>
        </p:nvSpPr>
        <p:spPr>
          <a:xfrm>
            <a:off x="1004087" y="413660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CVIČENÍ 1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V čem jsou nesprávné formulace chybné?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658027F4-CB85-48C1-A1F7-A1F005F21BA8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8" name="Ovál 27">
              <a:hlinkClick r:id="" action="ppaction://noaction"/>
              <a:extLst>
                <a:ext uri="{FF2B5EF4-FFF2-40B4-BE49-F238E27FC236}">
                  <a16:creationId xmlns:a16="http://schemas.microsoft.com/office/drawing/2014/main" id="{4B4B3E90-0293-418D-BEC7-9C95B042907F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29" name="Obrázek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3B2E6869-AD8F-4D31-A8A0-98DE35F7C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30" name="Ovál 29">
            <a:hlinkClick r:id="" action="ppaction://noaction"/>
            <a:extLst>
              <a:ext uri="{FF2B5EF4-FFF2-40B4-BE49-F238E27FC236}">
                <a16:creationId xmlns:a16="http://schemas.microsoft.com/office/drawing/2014/main" id="{EC27F06F-C1C5-4612-A7B7-24D5001F2334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31" name="Obrázek 30">
            <a:hlinkClick r:id="rId4" action="ppaction://hlinksldjump"/>
            <a:extLst>
              <a:ext uri="{FF2B5EF4-FFF2-40B4-BE49-F238E27FC236}">
                <a16:creationId xmlns:a16="http://schemas.microsoft.com/office/drawing/2014/main" id="{E5343A0E-47FE-4360-B80F-9881C5D07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grpSp>
        <p:nvGrpSpPr>
          <p:cNvPr id="32" name="Skupina 31">
            <a:extLst>
              <a:ext uri="{FF2B5EF4-FFF2-40B4-BE49-F238E27FC236}">
                <a16:creationId xmlns:a16="http://schemas.microsoft.com/office/drawing/2014/main" id="{59A1DC5A-6326-433C-A95B-39E46372F055}"/>
              </a:ext>
            </a:extLst>
          </p:cNvPr>
          <p:cNvGrpSpPr/>
          <p:nvPr/>
        </p:nvGrpSpPr>
        <p:grpSpPr>
          <a:xfrm>
            <a:off x="821651" y="4356668"/>
            <a:ext cx="651738" cy="639339"/>
            <a:chOff x="609903" y="2449268"/>
            <a:chExt cx="360000" cy="360000"/>
          </a:xfrm>
        </p:grpSpPr>
        <p:sp>
          <p:nvSpPr>
            <p:cNvPr id="33" name="2">
              <a:extLst>
                <a:ext uri="{FF2B5EF4-FFF2-40B4-BE49-F238E27FC236}">
                  <a16:creationId xmlns:a16="http://schemas.microsoft.com/office/drawing/2014/main" id="{351DF4EB-C5E3-4B4B-B02F-5200E5702EE4}"/>
                </a:ext>
              </a:extLst>
            </p:cNvPr>
            <p:cNvSpPr/>
            <p:nvPr/>
          </p:nvSpPr>
          <p:spPr>
            <a:xfrm>
              <a:off x="609903" y="244926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4" name="Grafický objekt 33" descr="Zaškrtnutí">
              <a:extLst>
                <a:ext uri="{FF2B5EF4-FFF2-40B4-BE49-F238E27FC236}">
                  <a16:creationId xmlns:a16="http://schemas.microsoft.com/office/drawing/2014/main" id="{4C688F43-FA6C-4004-A126-60C712F7F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8045" y="2483977"/>
              <a:ext cx="320405" cy="320405"/>
            </a:xfrm>
            <a:prstGeom prst="rect">
              <a:avLst/>
            </a:prstGeom>
          </p:spPr>
        </p:pic>
      </p:grp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4DBA32D-9692-4EC8-957A-5612295E933D}"/>
              </a:ext>
            </a:extLst>
          </p:cNvPr>
          <p:cNvSpPr txBox="1"/>
          <p:nvPr/>
        </p:nvSpPr>
        <p:spPr>
          <a:xfrm>
            <a:off x="1741482" y="4356668"/>
            <a:ext cx="9112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</a:rPr>
              <a:t>Žák vysvětlí pojmy: osvícenství, racionalismus </a:t>
            </a:r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empirismus.</a:t>
            </a:r>
            <a:endParaRPr lang="cs-CZ" sz="2400" i="1" dirty="0">
              <a:solidFill>
                <a:srgbClr val="58CD29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74FCBCC-A460-4F66-935F-CBFEB4056837}"/>
              </a:ext>
            </a:extLst>
          </p:cNvPr>
          <p:cNvSpPr txBox="1"/>
          <p:nvPr/>
        </p:nvSpPr>
        <p:spPr>
          <a:xfrm>
            <a:off x="1741482" y="4754949"/>
            <a:ext cx="8896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</a:rPr>
              <a:t>Žák uvede alespoň jeden příklad chování z dnešní doby, který by osvícenci (např. Kant) označili za „neosvícený“, a vysvětlí proč by jej tak označili. </a:t>
            </a:r>
            <a:endParaRPr lang="cs-CZ" i="1" dirty="0">
              <a:solidFill>
                <a:srgbClr val="58CD29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ABAD5C0-E270-4195-A973-F50FFC5A786C}"/>
              </a:ext>
            </a:extLst>
          </p:cNvPr>
          <p:cNvSpPr txBox="1"/>
          <p:nvPr/>
        </p:nvSpPr>
        <p:spPr>
          <a:xfrm>
            <a:off x="1741482" y="5430229"/>
            <a:ext cx="8896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vyjmenuje 2 filozofy z doby osvícenství.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2C0199C-AAAA-4933-974B-160B7EBF5725}"/>
              </a:ext>
            </a:extLst>
          </p:cNvPr>
          <p:cNvSpPr txBox="1"/>
          <p:nvPr/>
        </p:nvSpPr>
        <p:spPr>
          <a:xfrm>
            <a:off x="1716976" y="5828510"/>
            <a:ext cx="9668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58CD2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na základě citátů představitelů osvícenství a obrázků uvede alespoň 2 pojmy/témata osvícenství.</a:t>
            </a:r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2507407C-1142-4B34-92F9-1051B064BF11}"/>
              </a:ext>
            </a:extLst>
          </p:cNvPr>
          <p:cNvGrpSpPr/>
          <p:nvPr/>
        </p:nvGrpSpPr>
        <p:grpSpPr>
          <a:xfrm>
            <a:off x="821651" y="1493836"/>
            <a:ext cx="651737" cy="639338"/>
            <a:chOff x="592633" y="1392451"/>
            <a:chExt cx="400110" cy="400110"/>
          </a:xfrm>
        </p:grpSpPr>
        <p:sp>
          <p:nvSpPr>
            <p:cNvPr id="40" name="1">
              <a:extLst>
                <a:ext uri="{FF2B5EF4-FFF2-40B4-BE49-F238E27FC236}">
                  <a16:creationId xmlns:a16="http://schemas.microsoft.com/office/drawing/2014/main" id="{4164959D-7399-4472-A4EB-114824227817}"/>
                </a:ext>
              </a:extLst>
            </p:cNvPr>
            <p:cNvSpPr/>
            <p:nvPr/>
          </p:nvSpPr>
          <p:spPr>
            <a:xfrm>
              <a:off x="617164" y="1405050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" name="Grafický objekt 40" descr="Zavřít">
              <a:extLst>
                <a:ext uri="{FF2B5EF4-FFF2-40B4-BE49-F238E27FC236}">
                  <a16:creationId xmlns:a16="http://schemas.microsoft.com/office/drawing/2014/main" id="{B737684C-84C9-413D-8C45-D58B3CECE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2633" y="1392451"/>
              <a:ext cx="400110" cy="400110"/>
            </a:xfrm>
            <a:prstGeom prst="rect">
              <a:avLst/>
            </a:prstGeom>
          </p:spPr>
        </p:pic>
      </p:grp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EDA2D70A-1E9B-48B2-97F4-450DF931DCA9}"/>
              </a:ext>
            </a:extLst>
          </p:cNvPr>
          <p:cNvSpPr txBox="1"/>
          <p:nvPr/>
        </p:nvSpPr>
        <p:spPr>
          <a:xfrm>
            <a:off x="1814851" y="1493836"/>
            <a:ext cx="5228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Žák uvede vše, co ví o osvícenství.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CA4BE5-4E3B-4272-A103-8ABC888A0D10}"/>
              </a:ext>
            </a:extLst>
          </p:cNvPr>
          <p:cNvSpPr txBox="1"/>
          <p:nvPr/>
        </p:nvSpPr>
        <p:spPr>
          <a:xfrm>
            <a:off x="1814850" y="1989039"/>
            <a:ext cx="10274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Žáci se budou učit o osvícenství a jeho významu.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2E7CBECE-4CA3-4DAD-8F93-55E62E4A63F7}"/>
              </a:ext>
            </a:extLst>
          </p:cNvPr>
          <p:cNvSpPr txBox="1"/>
          <p:nvPr/>
        </p:nvSpPr>
        <p:spPr>
          <a:xfrm>
            <a:off x="1790345" y="2479881"/>
            <a:ext cx="6419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Žák rozumí tomu, proč vzniklo osvícenství.</a:t>
            </a:r>
            <a:endParaRPr lang="cs-CZ" sz="3200" i="1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C1A26D9-38BC-4FBE-B89B-A7C0A8F03D3B}"/>
              </a:ext>
            </a:extLst>
          </p:cNvPr>
          <p:cNvSpPr txBox="1"/>
          <p:nvPr/>
        </p:nvSpPr>
        <p:spPr>
          <a:xfrm>
            <a:off x="1790345" y="2969374"/>
            <a:ext cx="8896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Žák pochopí, proč vzniklo osvícenství právě v 18. století.</a:t>
            </a:r>
            <a:endParaRPr lang="cs-CZ" sz="2400" i="1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A95201FD-2B99-462B-893F-5DB540A3E375}"/>
              </a:ext>
            </a:extLst>
          </p:cNvPr>
          <p:cNvSpPr txBox="1"/>
          <p:nvPr/>
        </p:nvSpPr>
        <p:spPr>
          <a:xfrm>
            <a:off x="1790344" y="3458867"/>
            <a:ext cx="8896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vyjádří souhlas s osvícenstvím.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45B1388C-5CA6-4636-88A0-23A7010B23A5}"/>
              </a:ext>
            </a:extLst>
          </p:cNvPr>
          <p:cNvSpPr txBox="1"/>
          <p:nvPr/>
        </p:nvSpPr>
        <p:spPr>
          <a:xfrm>
            <a:off x="3097838" y="650046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64049"/>
      </p:ext>
    </p:extLst>
  </p:cSld>
  <p:clrMapOvr>
    <a:masterClrMapping/>
  </p:clrMapOvr>
  <p:transition spd="slow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1">
            <a:extLst>
              <a:ext uri="{FF2B5EF4-FFF2-40B4-BE49-F238E27FC236}">
                <a16:creationId xmlns:a16="http://schemas.microsoft.com/office/drawing/2014/main" id="{69DFEE14-3CFF-4D40-912A-1E328DB889FF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03B017-63BF-481B-8392-9F131FBC59F9}"/>
              </a:ext>
            </a:extLst>
          </p:cNvPr>
          <p:cNvSpPr/>
          <p:nvPr/>
        </p:nvSpPr>
        <p:spPr>
          <a:xfrm>
            <a:off x="1004087" y="413660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VZDĚLÁVACÍ CÍL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součásti formulace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BF99F56-ACE3-4D25-B72F-91D19A6F51CE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Ovál 5">
              <a:hlinkClick r:id="" action="ppaction://noaction"/>
              <a:extLst>
                <a:ext uri="{FF2B5EF4-FFF2-40B4-BE49-F238E27FC236}">
                  <a16:creationId xmlns:a16="http://schemas.microsoft.com/office/drawing/2014/main" id="{ACA8BF4B-AC49-422A-AEE6-773BD5590D7F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7" name="Obrázek 6">
              <a:hlinkClick r:id="rId2" action="ppaction://hlinksldjump"/>
              <a:extLst>
                <a:ext uri="{FF2B5EF4-FFF2-40B4-BE49-F238E27FC236}">
                  <a16:creationId xmlns:a16="http://schemas.microsoft.com/office/drawing/2014/main" id="{FA4A10C7-E7EC-4437-B358-5E4D8794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8" name="Ovál 7">
            <a:hlinkClick r:id="" action="ppaction://noaction"/>
            <a:extLst>
              <a:ext uri="{FF2B5EF4-FFF2-40B4-BE49-F238E27FC236}">
                <a16:creationId xmlns:a16="http://schemas.microsoft.com/office/drawing/2014/main" id="{2B8221E3-076E-402C-9095-C77B803FE2AA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9" name="Obrázek 8">
            <a:hlinkClick r:id="rId4" action="ppaction://hlinksldjump"/>
            <a:extLst>
              <a:ext uri="{FF2B5EF4-FFF2-40B4-BE49-F238E27FC236}">
                <a16:creationId xmlns:a16="http://schemas.microsoft.com/office/drawing/2014/main" id="{3C7DDD6B-9465-4398-BC06-D0D24B37C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graphicFrame>
        <p:nvGraphicFramePr>
          <p:cNvPr id="11" name="Zástupný symbol pro obsah 5">
            <a:extLst>
              <a:ext uri="{FF2B5EF4-FFF2-40B4-BE49-F238E27FC236}">
                <a16:creationId xmlns:a16="http://schemas.microsoft.com/office/drawing/2014/main" id="{FC5E363C-4A14-46CB-83DB-506C52FC5817}"/>
              </a:ext>
            </a:extLst>
          </p:cNvPr>
          <p:cNvGraphicFramePr>
            <a:graphicFrameLocks/>
          </p:cNvGraphicFramePr>
          <p:nvPr/>
        </p:nvGraphicFramePr>
        <p:xfrm>
          <a:off x="601288" y="1580480"/>
          <a:ext cx="10989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AB2049-F5FA-4AE0-972D-A00454C0CF17}"/>
              </a:ext>
            </a:extLst>
          </p:cNvPr>
          <p:cNvSpPr txBox="1"/>
          <p:nvPr/>
        </p:nvSpPr>
        <p:spPr>
          <a:xfrm>
            <a:off x="3006794" y="639541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www.formativne.cz, Karel Starý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26536"/>
      </p:ext>
    </p:extLst>
  </p:cSld>
  <p:clrMapOvr>
    <a:masterClrMapping/>
  </p:clrMapOvr>
  <p:transition spd="slow">
    <p:push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83C61E07-6C8E-4D06-96C3-2498C0927681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0D27553-95F4-4026-9931-00938DDB2027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VZDĚLÁVACÍ CÍL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metoda </a:t>
            </a:r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SMARTER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079EC0F-F493-496C-B570-67232D2CBEDA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43823E7B-0F4B-40F7-B1CF-4A025FA4F320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EE9D1C62-F3F2-4ED3-98E6-25A04A438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4A074786-FA66-4975-A52B-68845308FCA9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2F69FD7B-EAD5-4454-A44C-9553FFFB2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07751A0-71E2-45CD-B4D7-CE65A0A08418}"/>
              </a:ext>
            </a:extLst>
          </p:cNvPr>
          <p:cNvSpPr/>
          <p:nvPr/>
        </p:nvSpPr>
        <p:spPr>
          <a:xfrm>
            <a:off x="981746" y="1310096"/>
            <a:ext cx="648182" cy="64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4CB8AC-5B24-4CEE-B060-EAB1B3F1ABED}"/>
              </a:ext>
            </a:extLst>
          </p:cNvPr>
          <p:cNvSpPr txBox="1"/>
          <p:nvPr/>
        </p:nvSpPr>
        <p:spPr>
          <a:xfrm>
            <a:off x="1065593" y="1311765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</a:rPr>
              <a:t>S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1C560E4-5BFF-465E-8D49-583720623002}"/>
              </a:ext>
            </a:extLst>
          </p:cNvPr>
          <p:cNvSpPr/>
          <p:nvPr/>
        </p:nvSpPr>
        <p:spPr>
          <a:xfrm>
            <a:off x="972844" y="2074415"/>
            <a:ext cx="648182" cy="648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6F2722-AAAA-43B5-B4AA-001803661722}"/>
              </a:ext>
            </a:extLst>
          </p:cNvPr>
          <p:cNvSpPr txBox="1"/>
          <p:nvPr/>
        </p:nvSpPr>
        <p:spPr>
          <a:xfrm>
            <a:off x="1056691" y="2076084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9AEB21CE-2AAC-414F-B873-2864EFE2299A}"/>
              </a:ext>
            </a:extLst>
          </p:cNvPr>
          <p:cNvSpPr/>
          <p:nvPr/>
        </p:nvSpPr>
        <p:spPr>
          <a:xfrm>
            <a:off x="972844" y="2838734"/>
            <a:ext cx="648182" cy="6480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80A6D76-2F0C-4C64-9CE0-56DC23C97631}"/>
              </a:ext>
            </a:extLst>
          </p:cNvPr>
          <p:cNvSpPr txBox="1"/>
          <p:nvPr/>
        </p:nvSpPr>
        <p:spPr>
          <a:xfrm>
            <a:off x="1056691" y="2840403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</a:rPr>
              <a:t>A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FE8A38C9-09A9-4348-8CF0-E408D18FAB0C}"/>
              </a:ext>
            </a:extLst>
          </p:cNvPr>
          <p:cNvSpPr/>
          <p:nvPr/>
        </p:nvSpPr>
        <p:spPr>
          <a:xfrm>
            <a:off x="961118" y="3598438"/>
            <a:ext cx="648182" cy="6480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BA2D258-48A5-47E5-A24A-A97B1E34F350}"/>
              </a:ext>
            </a:extLst>
          </p:cNvPr>
          <p:cNvSpPr txBox="1"/>
          <p:nvPr/>
        </p:nvSpPr>
        <p:spPr>
          <a:xfrm>
            <a:off x="1044965" y="3600107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</a:rPr>
              <a:t>R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C922EFAF-67D3-4C1E-A8B6-4966B7B5D769}"/>
              </a:ext>
            </a:extLst>
          </p:cNvPr>
          <p:cNvSpPr/>
          <p:nvPr/>
        </p:nvSpPr>
        <p:spPr>
          <a:xfrm>
            <a:off x="949411" y="4358142"/>
            <a:ext cx="648182" cy="648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7F177E6-7383-48C6-9F55-998BFC4D801B}"/>
              </a:ext>
            </a:extLst>
          </p:cNvPr>
          <p:cNvSpPr txBox="1"/>
          <p:nvPr/>
        </p:nvSpPr>
        <p:spPr>
          <a:xfrm>
            <a:off x="1033258" y="4359811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</a:rPr>
              <a:t>T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BB7D3701-30F3-4187-B124-0EF7CCE25ECF}"/>
              </a:ext>
            </a:extLst>
          </p:cNvPr>
          <p:cNvSpPr/>
          <p:nvPr/>
        </p:nvSpPr>
        <p:spPr>
          <a:xfrm>
            <a:off x="949411" y="5117846"/>
            <a:ext cx="648182" cy="64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983E3F2-C87D-4107-9CE1-CFC49D1F0D3F}"/>
              </a:ext>
            </a:extLst>
          </p:cNvPr>
          <p:cNvSpPr txBox="1"/>
          <p:nvPr/>
        </p:nvSpPr>
        <p:spPr>
          <a:xfrm>
            <a:off x="1033258" y="5119515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7D901C5C-140C-48C1-848E-2F8ACFFC8FE2}"/>
              </a:ext>
            </a:extLst>
          </p:cNvPr>
          <p:cNvSpPr/>
          <p:nvPr/>
        </p:nvSpPr>
        <p:spPr>
          <a:xfrm>
            <a:off x="949411" y="5877550"/>
            <a:ext cx="648182" cy="648000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F9F7D82-64BD-4121-B211-EB016A9EB93B}"/>
              </a:ext>
            </a:extLst>
          </p:cNvPr>
          <p:cNvSpPr txBox="1"/>
          <p:nvPr/>
        </p:nvSpPr>
        <p:spPr>
          <a:xfrm>
            <a:off x="1033258" y="5879219"/>
            <a:ext cx="48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cs-CZ" sz="4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842CE93-80BD-4CEF-AC99-4CC77DF49EAD}"/>
              </a:ext>
            </a:extLst>
          </p:cNvPr>
          <p:cNvSpPr txBox="1"/>
          <p:nvPr/>
        </p:nvSpPr>
        <p:spPr>
          <a:xfrm>
            <a:off x="2080269" y="1372486"/>
            <a:ext cx="2386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konkrétní</a:t>
            </a:r>
            <a:endParaRPr lang="cs-CZ" sz="3600" b="1" i="1" dirty="0">
              <a:solidFill>
                <a:schemeClr val="accent4">
                  <a:lumMod val="60000"/>
                  <a:lumOff val="4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95BF9D1-C606-42F0-B00F-4C6FB32B5329}"/>
              </a:ext>
            </a:extLst>
          </p:cNvPr>
          <p:cNvSpPr txBox="1"/>
          <p:nvPr/>
        </p:nvSpPr>
        <p:spPr>
          <a:xfrm>
            <a:off x="2080269" y="2136805"/>
            <a:ext cx="5228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měřitelný</a:t>
            </a:r>
            <a:endParaRPr lang="cs-CZ" sz="3600" b="1" i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8A0BFB8-4268-4BE0-BEE1-92EC261F715B}"/>
              </a:ext>
            </a:extLst>
          </p:cNvPr>
          <p:cNvSpPr txBox="1"/>
          <p:nvPr/>
        </p:nvSpPr>
        <p:spPr>
          <a:xfrm>
            <a:off x="2080269" y="2901124"/>
            <a:ext cx="5228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dosažitelný</a:t>
            </a:r>
            <a:endParaRPr lang="cs-CZ" sz="36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A54F221-EB1D-4EB5-8078-73F31C4CFC90}"/>
              </a:ext>
            </a:extLst>
          </p:cNvPr>
          <p:cNvSpPr txBox="1"/>
          <p:nvPr/>
        </p:nvSpPr>
        <p:spPr>
          <a:xfrm>
            <a:off x="2080269" y="3660828"/>
            <a:ext cx="6068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rgbClr val="92D050"/>
                </a:solidFill>
                <a:latin typeface="Bookman Old Style" panose="02050604050505020204" pitchFamily="18" charset="0"/>
              </a:rPr>
              <a:t>odpovídající</a:t>
            </a:r>
            <a:endParaRPr lang="cs-CZ" sz="3600" b="1" i="1" dirty="0">
              <a:solidFill>
                <a:srgbClr val="92D05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3756D224-D34D-4258-BDAD-A64818E29284}"/>
              </a:ext>
            </a:extLst>
          </p:cNvPr>
          <p:cNvSpPr txBox="1"/>
          <p:nvPr/>
        </p:nvSpPr>
        <p:spPr>
          <a:xfrm>
            <a:off x="2080269" y="4420532"/>
            <a:ext cx="3903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ohraničený v čase</a:t>
            </a:r>
            <a:endParaRPr lang="cs-CZ" sz="3600" b="1" i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3C1DB6DE-7725-4C49-9E09-EFA4E343CA7C}"/>
              </a:ext>
            </a:extLst>
          </p:cNvPr>
          <p:cNvSpPr txBox="1"/>
          <p:nvPr/>
        </p:nvSpPr>
        <p:spPr>
          <a:xfrm>
            <a:off x="4466824" y="1434041"/>
            <a:ext cx="2443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(ne příliš obecné)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5E0A45D-482E-4C59-BD64-E89B8340E985}"/>
              </a:ext>
            </a:extLst>
          </p:cNvPr>
          <p:cNvSpPr txBox="1"/>
          <p:nvPr/>
        </p:nvSpPr>
        <p:spPr>
          <a:xfrm>
            <a:off x="4466823" y="2201961"/>
            <a:ext cx="3566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(lze konkrétně vyhodnotit)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98E04BD-7400-4D85-A1AF-154159B79ABC}"/>
              </a:ext>
            </a:extLst>
          </p:cNvPr>
          <p:cNvSpPr txBox="1"/>
          <p:nvPr/>
        </p:nvSpPr>
        <p:spPr>
          <a:xfrm>
            <a:off x="4804418" y="2958064"/>
            <a:ext cx="3566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(přiměřeně náročný)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208B60C-2949-4F73-961B-F00C94CEE27E}"/>
              </a:ext>
            </a:extLst>
          </p:cNvPr>
          <p:cNvSpPr txBox="1"/>
          <p:nvPr/>
        </p:nvSpPr>
        <p:spPr>
          <a:xfrm>
            <a:off x="4933669" y="3723972"/>
            <a:ext cx="3566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(adekvátní žákovi)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61A6DC4E-4273-4862-AD7F-26411D3926A7}"/>
              </a:ext>
            </a:extLst>
          </p:cNvPr>
          <p:cNvSpPr txBox="1"/>
          <p:nvPr/>
        </p:nvSpPr>
        <p:spPr>
          <a:xfrm>
            <a:off x="5984111" y="4482087"/>
            <a:ext cx="38080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(do kdy se očekává naplnění)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F6F35888-11DC-4232-B24F-097F3586908F}"/>
              </a:ext>
            </a:extLst>
          </p:cNvPr>
          <p:cNvSpPr txBox="1"/>
          <p:nvPr/>
        </p:nvSpPr>
        <p:spPr>
          <a:xfrm>
            <a:off x="2080269" y="5178647"/>
            <a:ext cx="3903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hodnotitelný</a:t>
            </a:r>
            <a:endParaRPr lang="cs-CZ" sz="3600" b="1" i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E7FC56C-0FEE-47BD-9C50-3C04EACF2A01}"/>
              </a:ext>
            </a:extLst>
          </p:cNvPr>
          <p:cNvSpPr txBox="1"/>
          <p:nvPr/>
        </p:nvSpPr>
        <p:spPr>
          <a:xfrm>
            <a:off x="5116010" y="5240202"/>
            <a:ext cx="38080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(lze zjistit jeho dosažení)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850F6BBF-14B8-4C84-A833-A5E4B04D42E4}"/>
              </a:ext>
            </a:extLst>
          </p:cNvPr>
          <p:cNvSpPr txBox="1"/>
          <p:nvPr/>
        </p:nvSpPr>
        <p:spPr>
          <a:xfrm>
            <a:off x="2080269" y="5914193"/>
            <a:ext cx="5327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= </a:t>
            </a:r>
            <a:r>
              <a:rPr lang="cs-CZ" sz="28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opakovaně hodnotitelný</a:t>
            </a:r>
            <a:endParaRPr lang="cs-CZ" sz="3600" b="1" i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7272C3F-804A-43D4-9F51-D9DB8DBC984E}"/>
              </a:ext>
            </a:extLst>
          </p:cNvPr>
          <p:cNvSpPr txBox="1"/>
          <p:nvPr/>
        </p:nvSpPr>
        <p:spPr>
          <a:xfrm>
            <a:off x="7176304" y="5975748"/>
            <a:ext cx="4725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(lze opakovaně vyhodnotit)</a:t>
            </a:r>
            <a:endParaRPr lang="cs-CZ" sz="2800" b="1" i="1" dirty="0">
              <a:solidFill>
                <a:srgbClr val="FFC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cký objekt 45" descr="Profesor">
            <a:extLst>
              <a:ext uri="{FF2B5EF4-FFF2-40B4-BE49-F238E27FC236}">
                <a16:creationId xmlns:a16="http://schemas.microsoft.com/office/drawing/2014/main" id="{F0D614B4-4957-4624-B3D0-A83414D46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0568" y="3001414"/>
            <a:ext cx="1387174" cy="1387174"/>
          </a:xfrm>
          <a:prstGeom prst="rect">
            <a:avLst/>
          </a:prstGeom>
        </p:spPr>
      </p:pic>
      <p:pic>
        <p:nvPicPr>
          <p:cNvPr id="48" name="Grafický objekt 47" descr="Řeč">
            <a:extLst>
              <a:ext uri="{FF2B5EF4-FFF2-40B4-BE49-F238E27FC236}">
                <a16:creationId xmlns:a16="http://schemas.microsoft.com/office/drawing/2014/main" id="{E6FAA00A-9CA3-4E2A-AE40-47A18A337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8080" y="911082"/>
            <a:ext cx="3924426" cy="2840991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5B57DCC9-AAD5-4603-9F78-E18B46716B7C}"/>
              </a:ext>
            </a:extLst>
          </p:cNvPr>
          <p:cNvSpPr txBox="1"/>
          <p:nvPr/>
        </p:nvSpPr>
        <p:spPr>
          <a:xfrm>
            <a:off x="8226691" y="1493566"/>
            <a:ext cx="27872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i="1" dirty="0">
                <a:latin typeface="Bookman Old Style" panose="02050604050505020204" pitchFamily="18" charset="0"/>
              </a:rPr>
              <a:t>„Ptám se tedy, co se žák bude učit, ale také co by se </a:t>
            </a:r>
            <a:r>
              <a:rPr lang="cs-CZ" sz="2000" b="1" i="1" dirty="0">
                <a:latin typeface="Bookman Old Style" panose="02050604050505020204" pitchFamily="18" charset="0"/>
              </a:rPr>
              <a:t>měl</a:t>
            </a:r>
            <a:r>
              <a:rPr lang="cs-CZ" sz="2000" i="1" dirty="0">
                <a:latin typeface="Bookman Old Style" panose="02050604050505020204" pitchFamily="18" charset="0"/>
              </a:rPr>
              <a:t> naučit.“</a:t>
            </a:r>
            <a:endParaRPr lang="cs-CZ" sz="2800" b="1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85361508-AD0C-4597-998F-10FF348567AF}"/>
              </a:ext>
            </a:extLst>
          </p:cNvPr>
          <p:cNvSpPr txBox="1"/>
          <p:nvPr/>
        </p:nvSpPr>
        <p:spPr>
          <a:xfrm>
            <a:off x="3097838" y="650046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73490"/>
      </p:ext>
    </p:extLst>
  </p:cSld>
  <p:clrMapOvr>
    <a:masterClrMapping/>
  </p:clrMapOvr>
  <p:transition spd="slow"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aoblený obdélník 1">
            <a:extLst>
              <a:ext uri="{FF2B5EF4-FFF2-40B4-BE49-F238E27FC236}">
                <a16:creationId xmlns:a16="http://schemas.microsoft.com/office/drawing/2014/main" id="{88996262-A192-4475-BBC4-EBCC64F4A417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7003D7B-1339-458A-A4A3-BA9AE1169A13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CVIČENÍ 2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seřaďte cíle podle náročnosti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EA17D2CA-AABD-434F-9EFA-F509FCC9761B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1" name="Ovál 30">
              <a:hlinkClick r:id="" action="ppaction://noaction"/>
              <a:extLst>
                <a:ext uri="{FF2B5EF4-FFF2-40B4-BE49-F238E27FC236}">
                  <a16:creationId xmlns:a16="http://schemas.microsoft.com/office/drawing/2014/main" id="{61EE88B4-4170-4794-9270-6C2B3278FE82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32" name="Obrázek 31">
              <a:hlinkClick r:id="rId2" action="ppaction://hlinksldjump"/>
              <a:extLst>
                <a:ext uri="{FF2B5EF4-FFF2-40B4-BE49-F238E27FC236}">
                  <a16:creationId xmlns:a16="http://schemas.microsoft.com/office/drawing/2014/main" id="{988A6442-9D32-486F-82E9-03B34E168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33" name="Ovál 32">
            <a:hlinkClick r:id="" action="ppaction://noaction"/>
            <a:extLst>
              <a:ext uri="{FF2B5EF4-FFF2-40B4-BE49-F238E27FC236}">
                <a16:creationId xmlns:a16="http://schemas.microsoft.com/office/drawing/2014/main" id="{0BEF6152-30B0-44A6-A291-74D842423E45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34" name="Obrázek 33">
            <a:hlinkClick r:id="rId4" action="ppaction://hlinksldjump"/>
            <a:extLst>
              <a:ext uri="{FF2B5EF4-FFF2-40B4-BE49-F238E27FC236}">
                <a16:creationId xmlns:a16="http://schemas.microsoft.com/office/drawing/2014/main" id="{7FC117F1-9849-46A5-9495-34390D60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17BCD6D3-50A7-425F-9CF7-93BB149D7C52}"/>
              </a:ext>
            </a:extLst>
          </p:cNvPr>
          <p:cNvSpPr txBox="1"/>
          <p:nvPr/>
        </p:nvSpPr>
        <p:spPr>
          <a:xfrm>
            <a:off x="1223740" y="1324828"/>
            <a:ext cx="9112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</a:t>
            </a:r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vyjmenuje 2 filozofy z doby osvícenství.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0D3C920-942C-48D9-974C-67A3FCF1A1BD}"/>
              </a:ext>
            </a:extLst>
          </p:cNvPr>
          <p:cNvSpPr txBox="1"/>
          <p:nvPr/>
        </p:nvSpPr>
        <p:spPr>
          <a:xfrm>
            <a:off x="1254309" y="2410421"/>
            <a:ext cx="9822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vysvětlí pojmy: osvícenství, racionalismus </a:t>
            </a:r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empirismus.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F07A7F9-D73B-4F42-BD99-0F8C1A94E875}"/>
              </a:ext>
            </a:extLst>
          </p:cNvPr>
          <p:cNvSpPr txBox="1"/>
          <p:nvPr/>
        </p:nvSpPr>
        <p:spPr>
          <a:xfrm>
            <a:off x="1258271" y="5027069"/>
            <a:ext cx="95217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Žák uvede alespoň jeden příklad chování z dnešní doby, který by osvícenci (např. Kant) označili za „neosvícený“, a vysvětlí proč by jej tak označili. </a:t>
            </a:r>
            <a:endParaRPr lang="cs-CZ" sz="24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876B321-13EC-4F94-91B2-4F6880DD75A4}"/>
              </a:ext>
            </a:extLst>
          </p:cNvPr>
          <p:cNvSpPr txBox="1"/>
          <p:nvPr/>
        </p:nvSpPr>
        <p:spPr>
          <a:xfrm>
            <a:off x="1223740" y="3579790"/>
            <a:ext cx="9668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Žák na základě citátů představitelů osvícenství a obrázků uvede alespoň 2 pojmy/témata osvícenství.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301B176-917A-4BAA-BA74-2976676A9587}"/>
              </a:ext>
            </a:extLst>
          </p:cNvPr>
          <p:cNvSpPr txBox="1"/>
          <p:nvPr/>
        </p:nvSpPr>
        <p:spPr>
          <a:xfrm>
            <a:off x="3097838" y="6500466"/>
            <a:ext cx="9031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sz="1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afický objekt 39" descr="Ruka s ukazováčkem ukazujícím doprava">
            <a:extLst>
              <a:ext uri="{FF2B5EF4-FFF2-40B4-BE49-F238E27FC236}">
                <a16:creationId xmlns:a16="http://schemas.microsoft.com/office/drawing/2014/main" id="{7E35E462-BB13-4860-8CD1-8ED66866E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4897" y="1849109"/>
            <a:ext cx="546126" cy="546126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2384D927-AC9E-4A73-B05D-18810CDBBF05}"/>
              </a:ext>
            </a:extLst>
          </p:cNvPr>
          <p:cNvSpPr txBox="1"/>
          <p:nvPr/>
        </p:nvSpPr>
        <p:spPr>
          <a:xfrm>
            <a:off x="3565686" y="1922117"/>
            <a:ext cx="2617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ZAPAMATOVÁNÍ</a:t>
            </a:r>
            <a:endParaRPr lang="cs-CZ" sz="28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Grafický objekt 41" descr="Ruka s ukazováčkem ukazujícím doprava">
            <a:extLst>
              <a:ext uri="{FF2B5EF4-FFF2-40B4-BE49-F238E27FC236}">
                <a16:creationId xmlns:a16="http://schemas.microsoft.com/office/drawing/2014/main" id="{3C308046-52AA-4A47-8BAE-7E6C3C91F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6638" y="2958790"/>
            <a:ext cx="546126" cy="546126"/>
          </a:xfrm>
          <a:prstGeom prst="rect">
            <a:avLst/>
          </a:prstGeom>
        </p:spPr>
      </p:pic>
      <p:sp>
        <p:nvSpPr>
          <p:cNvPr id="43" name="TextovéPole 42">
            <a:extLst>
              <a:ext uri="{FF2B5EF4-FFF2-40B4-BE49-F238E27FC236}">
                <a16:creationId xmlns:a16="http://schemas.microsoft.com/office/drawing/2014/main" id="{F3E7CEE4-BFE1-4B87-82DA-DFB3901C0FC5}"/>
              </a:ext>
            </a:extLst>
          </p:cNvPr>
          <p:cNvSpPr txBox="1"/>
          <p:nvPr/>
        </p:nvSpPr>
        <p:spPr>
          <a:xfrm>
            <a:off x="6457427" y="3031798"/>
            <a:ext cx="2617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POROZUMĚNÍ</a:t>
            </a:r>
            <a:endParaRPr lang="cs-CZ" sz="2800" b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Grafický objekt 43" descr="Ruka s ukazováčkem ukazujícím doprava">
            <a:extLst>
              <a:ext uri="{FF2B5EF4-FFF2-40B4-BE49-F238E27FC236}">
                <a16:creationId xmlns:a16="http://schemas.microsoft.com/office/drawing/2014/main" id="{0FCCAA88-AA66-48C9-AE4A-C7A4005C3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6638" y="5964295"/>
            <a:ext cx="546126" cy="546126"/>
          </a:xfrm>
          <a:prstGeom prst="rect">
            <a:avLst/>
          </a:prstGeom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A8F171E1-F6BB-4032-9824-E0819A16EBC2}"/>
              </a:ext>
            </a:extLst>
          </p:cNvPr>
          <p:cNvSpPr txBox="1"/>
          <p:nvPr/>
        </p:nvSpPr>
        <p:spPr>
          <a:xfrm>
            <a:off x="6457427" y="6037303"/>
            <a:ext cx="2617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POUŽITÍ</a:t>
            </a:r>
            <a:endParaRPr lang="cs-CZ" sz="2800" b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cký objekt 45" descr="Ruka s ukazováčkem ukazujícím doprava">
            <a:extLst>
              <a:ext uri="{FF2B5EF4-FFF2-40B4-BE49-F238E27FC236}">
                <a16:creationId xmlns:a16="http://schemas.microsoft.com/office/drawing/2014/main" id="{92EECC43-3FBB-413A-B0F1-9A4FC3E96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5727" y="4476747"/>
            <a:ext cx="546126" cy="546126"/>
          </a:xfrm>
          <a:prstGeom prst="rect">
            <a:avLst/>
          </a:prstGeom>
        </p:spPr>
      </p:pic>
      <p:sp>
        <p:nvSpPr>
          <p:cNvPr id="47" name="TextovéPole 46">
            <a:extLst>
              <a:ext uri="{FF2B5EF4-FFF2-40B4-BE49-F238E27FC236}">
                <a16:creationId xmlns:a16="http://schemas.microsoft.com/office/drawing/2014/main" id="{7F939598-C7A0-4CBF-9726-16ADEC2B73E3}"/>
              </a:ext>
            </a:extLst>
          </p:cNvPr>
          <p:cNvSpPr txBox="1"/>
          <p:nvPr/>
        </p:nvSpPr>
        <p:spPr>
          <a:xfrm>
            <a:off x="3646516" y="4549755"/>
            <a:ext cx="2617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ANALÝZA</a:t>
            </a:r>
            <a:endParaRPr lang="cs-CZ" sz="2800" b="1" dirty="0">
              <a:solidFill>
                <a:srgbClr val="FFFF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81091"/>
      </p:ext>
    </p:extLst>
  </p:cSld>
  <p:clrMapOvr>
    <a:masterClrMapping/>
  </p:clrMapOvr>
  <p:transition spd="slow"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B51C2B1C-42FC-42FF-AADD-377106C33210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EC6EFFF-728D-4D90-A797-82CCC8F1BDEE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Bloomova</a:t>
            </a:r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taxonomie cílů (1956)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B6513ED-9A10-4184-8DF7-4DAE631F90A0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CB615FE7-F512-4B13-AAD3-7460496686E7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A63BB721-1178-4661-ADDB-77DA7F167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116997AF-27E4-48E3-8045-E7180A0D24A4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C8632071-2D06-4506-B7A5-30A21414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7A284CA-1184-4B57-A318-940D13907BEC}"/>
              </a:ext>
            </a:extLst>
          </p:cNvPr>
          <p:cNvGrpSpPr/>
          <p:nvPr/>
        </p:nvGrpSpPr>
        <p:grpSpPr>
          <a:xfrm>
            <a:off x="1981200" y="1664856"/>
            <a:ext cx="8229600" cy="4441991"/>
            <a:chOff x="1981200" y="1600201"/>
            <a:chExt cx="8229600" cy="4441991"/>
          </a:xfrm>
        </p:grpSpPr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70106F8F-045F-4604-9E45-79ABA54BF864}"/>
                </a:ext>
              </a:extLst>
            </p:cNvPr>
            <p:cNvSpPr/>
            <p:nvPr/>
          </p:nvSpPr>
          <p:spPr>
            <a:xfrm>
              <a:off x="5410200" y="1600201"/>
              <a:ext cx="1371599" cy="754327"/>
            </a:xfrm>
            <a:custGeom>
              <a:avLst/>
              <a:gdLst>
                <a:gd name="connsiteX0" fmla="*/ 0 w 1371599"/>
                <a:gd name="connsiteY0" fmla="*/ 754327 h 754327"/>
                <a:gd name="connsiteX1" fmla="*/ 685796 w 1371599"/>
                <a:gd name="connsiteY1" fmla="*/ 0 h 754327"/>
                <a:gd name="connsiteX2" fmla="*/ 685803 w 1371599"/>
                <a:gd name="connsiteY2" fmla="*/ 0 h 754327"/>
                <a:gd name="connsiteX3" fmla="*/ 1371599 w 1371599"/>
                <a:gd name="connsiteY3" fmla="*/ 754327 h 754327"/>
                <a:gd name="connsiteX4" fmla="*/ 0 w 1371599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599" h="754327">
                  <a:moveTo>
                    <a:pt x="0" y="754327"/>
                  </a:moveTo>
                  <a:lnTo>
                    <a:pt x="685796" y="0"/>
                  </a:lnTo>
                  <a:lnTo>
                    <a:pt x="685803" y="0"/>
                  </a:lnTo>
                  <a:lnTo>
                    <a:pt x="1371599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Hodnocení</a:t>
              </a:r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F39E6DDA-6846-4616-A545-E48D72D6F5D4}"/>
                </a:ext>
              </a:extLst>
            </p:cNvPr>
            <p:cNvSpPr/>
            <p:nvPr/>
          </p:nvSpPr>
          <p:spPr>
            <a:xfrm>
              <a:off x="4724400" y="2354528"/>
              <a:ext cx="2743199" cy="754327"/>
            </a:xfrm>
            <a:custGeom>
              <a:avLst/>
              <a:gdLst>
                <a:gd name="connsiteX0" fmla="*/ 0 w 2743199"/>
                <a:gd name="connsiteY0" fmla="*/ 754327 h 754327"/>
                <a:gd name="connsiteX1" fmla="*/ 685796 w 2743199"/>
                <a:gd name="connsiteY1" fmla="*/ 0 h 754327"/>
                <a:gd name="connsiteX2" fmla="*/ 2057403 w 2743199"/>
                <a:gd name="connsiteY2" fmla="*/ 0 h 754327"/>
                <a:gd name="connsiteX3" fmla="*/ 2743199 w 2743199"/>
                <a:gd name="connsiteY3" fmla="*/ 754327 h 754327"/>
                <a:gd name="connsiteX4" fmla="*/ 0 w 2743199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199" h="754327">
                  <a:moveTo>
                    <a:pt x="0" y="754327"/>
                  </a:moveTo>
                  <a:lnTo>
                    <a:pt x="685796" y="0"/>
                  </a:lnTo>
                  <a:lnTo>
                    <a:pt x="2057403" y="0"/>
                  </a:lnTo>
                  <a:lnTo>
                    <a:pt x="2743199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9270" tIns="29210" rIns="509269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Syntéza</a:t>
              </a:r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E6C76BDD-62C8-433D-ABCF-270D36A0FC0F}"/>
                </a:ext>
              </a:extLst>
            </p:cNvPr>
            <p:cNvSpPr/>
            <p:nvPr/>
          </p:nvSpPr>
          <p:spPr>
            <a:xfrm>
              <a:off x="4038600" y="3108855"/>
              <a:ext cx="4114800" cy="754327"/>
            </a:xfrm>
            <a:custGeom>
              <a:avLst/>
              <a:gdLst>
                <a:gd name="connsiteX0" fmla="*/ 0 w 4114800"/>
                <a:gd name="connsiteY0" fmla="*/ 754327 h 754327"/>
                <a:gd name="connsiteX1" fmla="*/ 685796 w 4114800"/>
                <a:gd name="connsiteY1" fmla="*/ 0 h 754327"/>
                <a:gd name="connsiteX2" fmla="*/ 3429004 w 4114800"/>
                <a:gd name="connsiteY2" fmla="*/ 0 h 754327"/>
                <a:gd name="connsiteX3" fmla="*/ 4114800 w 4114800"/>
                <a:gd name="connsiteY3" fmla="*/ 754327 h 754327"/>
                <a:gd name="connsiteX4" fmla="*/ 0 w 4114800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0" h="754327">
                  <a:moveTo>
                    <a:pt x="0" y="754327"/>
                  </a:moveTo>
                  <a:lnTo>
                    <a:pt x="685796" y="0"/>
                  </a:lnTo>
                  <a:lnTo>
                    <a:pt x="3429004" y="0"/>
                  </a:lnTo>
                  <a:lnTo>
                    <a:pt x="4114800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9299" tIns="29210" rIns="749301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Analýza</a:t>
              </a:r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8B4DB714-81E2-4486-A838-053FC96983AB}"/>
                </a:ext>
              </a:extLst>
            </p:cNvPr>
            <p:cNvSpPr/>
            <p:nvPr/>
          </p:nvSpPr>
          <p:spPr>
            <a:xfrm>
              <a:off x="3352800" y="3863182"/>
              <a:ext cx="5486399" cy="754327"/>
            </a:xfrm>
            <a:custGeom>
              <a:avLst/>
              <a:gdLst>
                <a:gd name="connsiteX0" fmla="*/ 0 w 5486399"/>
                <a:gd name="connsiteY0" fmla="*/ 754327 h 754327"/>
                <a:gd name="connsiteX1" fmla="*/ 685796 w 5486399"/>
                <a:gd name="connsiteY1" fmla="*/ 0 h 754327"/>
                <a:gd name="connsiteX2" fmla="*/ 4800603 w 5486399"/>
                <a:gd name="connsiteY2" fmla="*/ 0 h 754327"/>
                <a:gd name="connsiteX3" fmla="*/ 5486399 w 5486399"/>
                <a:gd name="connsiteY3" fmla="*/ 754327 h 754327"/>
                <a:gd name="connsiteX4" fmla="*/ 0 w 5486399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399" h="754327">
                  <a:moveTo>
                    <a:pt x="0" y="754327"/>
                  </a:moveTo>
                  <a:lnTo>
                    <a:pt x="685796" y="0"/>
                  </a:lnTo>
                  <a:lnTo>
                    <a:pt x="4800603" y="0"/>
                  </a:lnTo>
                  <a:lnTo>
                    <a:pt x="5486399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9330" tIns="29210" rIns="989329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Aplikace</a:t>
              </a:r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E3AEA79D-75C1-4551-B1A5-4AB8B45D2B5A}"/>
                </a:ext>
              </a:extLst>
            </p:cNvPr>
            <p:cNvSpPr/>
            <p:nvPr/>
          </p:nvSpPr>
          <p:spPr>
            <a:xfrm>
              <a:off x="2666999" y="4617509"/>
              <a:ext cx="6858000" cy="754327"/>
            </a:xfrm>
            <a:custGeom>
              <a:avLst/>
              <a:gdLst>
                <a:gd name="connsiteX0" fmla="*/ 0 w 6858000"/>
                <a:gd name="connsiteY0" fmla="*/ 754327 h 754327"/>
                <a:gd name="connsiteX1" fmla="*/ 685796 w 6858000"/>
                <a:gd name="connsiteY1" fmla="*/ 0 h 754327"/>
                <a:gd name="connsiteX2" fmla="*/ 6172204 w 6858000"/>
                <a:gd name="connsiteY2" fmla="*/ 0 h 754327"/>
                <a:gd name="connsiteX3" fmla="*/ 6858000 w 6858000"/>
                <a:gd name="connsiteY3" fmla="*/ 754327 h 754327"/>
                <a:gd name="connsiteX4" fmla="*/ 0 w 6858000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754327">
                  <a:moveTo>
                    <a:pt x="0" y="754327"/>
                  </a:moveTo>
                  <a:lnTo>
                    <a:pt x="685796" y="0"/>
                  </a:lnTo>
                  <a:lnTo>
                    <a:pt x="6172204" y="0"/>
                  </a:lnTo>
                  <a:lnTo>
                    <a:pt x="6858000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360" tIns="29210" rIns="122936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Porozumění</a:t>
              </a:r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9E02BC19-9830-4B65-B7A2-AB84B99A16C9}"/>
                </a:ext>
              </a:extLst>
            </p:cNvPr>
            <p:cNvSpPr/>
            <p:nvPr/>
          </p:nvSpPr>
          <p:spPr>
            <a:xfrm>
              <a:off x="1981200" y="5287865"/>
              <a:ext cx="8229600" cy="754327"/>
            </a:xfrm>
            <a:custGeom>
              <a:avLst/>
              <a:gdLst>
                <a:gd name="connsiteX0" fmla="*/ 0 w 8229600"/>
                <a:gd name="connsiteY0" fmla="*/ 754327 h 754327"/>
                <a:gd name="connsiteX1" fmla="*/ 685796 w 8229600"/>
                <a:gd name="connsiteY1" fmla="*/ 0 h 754327"/>
                <a:gd name="connsiteX2" fmla="*/ 7543804 w 8229600"/>
                <a:gd name="connsiteY2" fmla="*/ 0 h 754327"/>
                <a:gd name="connsiteX3" fmla="*/ 8229600 w 8229600"/>
                <a:gd name="connsiteY3" fmla="*/ 754327 h 754327"/>
                <a:gd name="connsiteX4" fmla="*/ 0 w 8229600"/>
                <a:gd name="connsiteY4" fmla="*/ 754327 h 7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754327">
                  <a:moveTo>
                    <a:pt x="0" y="754327"/>
                  </a:moveTo>
                  <a:lnTo>
                    <a:pt x="685796" y="0"/>
                  </a:lnTo>
                  <a:lnTo>
                    <a:pt x="7543804" y="0"/>
                  </a:lnTo>
                  <a:lnTo>
                    <a:pt x="8229600" y="754327"/>
                  </a:lnTo>
                  <a:lnTo>
                    <a:pt x="0" y="7543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9389" tIns="29210" rIns="1469391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300" kern="1200" dirty="0"/>
                <a:t>Znalost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23170"/>
      </p:ext>
    </p:extLst>
  </p:cSld>
  <p:clrMapOvr>
    <a:masterClrMapping/>
  </p:clrMapOvr>
  <p:transition spd="slow">
    <p:push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15D67A07-ED50-4960-8FE4-697FCB66ECF9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B497F6E-D651-4358-9920-5BB87CC42F00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 s cíli seznámit žáka?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CE8038C-9E1D-492C-9894-529CED4C9298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FBF8324A-8270-4EBF-AD88-6107871F33B0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AB994000-3A20-42B7-A685-95B323677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75676325-7276-4776-BEC3-1E3BB66D1AF2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94CCB4B3-731C-4E43-B91C-FBEFE776D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2B0EA48A-44E2-4D8D-B2F2-02F5642CDDE0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BF0572-3FED-4FE4-9DAD-4D0462CADCE5}"/>
              </a:ext>
            </a:extLst>
          </p:cNvPr>
          <p:cNvSpPr txBox="1"/>
          <p:nvPr/>
        </p:nvSpPr>
        <p:spPr>
          <a:xfrm>
            <a:off x="1915471" y="2614052"/>
            <a:ext cx="9031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Explicitně v úvodu hodiny nebo nechat žáky cíle odhalit v průběhu hodiny?</a:t>
            </a:r>
            <a:endParaRPr lang="cs-CZ" sz="36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cký objekt 10" descr="Pomoc">
            <a:extLst>
              <a:ext uri="{FF2B5EF4-FFF2-40B4-BE49-F238E27FC236}">
                <a16:creationId xmlns:a16="http://schemas.microsoft.com/office/drawing/2014/main" id="{587D118A-C84E-4854-ACC7-F3B88838E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651" y="2755363"/>
            <a:ext cx="671483" cy="6714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58E278B-EEBA-408F-AE1B-B7F715E64FD2}"/>
              </a:ext>
            </a:extLst>
          </p:cNvPr>
          <p:cNvSpPr txBox="1"/>
          <p:nvPr/>
        </p:nvSpPr>
        <p:spPr>
          <a:xfrm>
            <a:off x="1915471" y="4155450"/>
            <a:ext cx="9031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Stanovovat cíle pro všechny žáky stejně, nebo individuálně?</a:t>
            </a:r>
            <a:endParaRPr lang="cs-CZ" sz="36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cký objekt 12" descr="Pomoc">
            <a:extLst>
              <a:ext uri="{FF2B5EF4-FFF2-40B4-BE49-F238E27FC236}">
                <a16:creationId xmlns:a16="http://schemas.microsoft.com/office/drawing/2014/main" id="{61A4F96B-4482-4829-9356-EE2276C19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651" y="4296763"/>
            <a:ext cx="671483" cy="67148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668657-08E8-40B8-A522-E77FDA3C935D}"/>
              </a:ext>
            </a:extLst>
          </p:cNvPr>
          <p:cNvSpPr txBox="1"/>
          <p:nvPr/>
        </p:nvSpPr>
        <p:spPr>
          <a:xfrm>
            <a:off x="2762351" y="6136563"/>
            <a:ext cx="9031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fický objekt 15" descr="Výzkum">
            <a:hlinkClick r:id="rId7" action="ppaction://hlinksldjump"/>
            <a:extLst>
              <a:ext uri="{FF2B5EF4-FFF2-40B4-BE49-F238E27FC236}">
                <a16:creationId xmlns:a16="http://schemas.microsoft.com/office/drawing/2014/main" id="{A8300292-3425-453E-B88B-12EC332D9A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4381" y="14854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32077"/>
      </p:ext>
    </p:extLst>
  </p:cSld>
  <p:clrMapOvr>
    <a:masterClrMapping/>
  </p:clrMapOvr>
  <p:transition spd="slow">
    <p:push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8C3F471D-5301-439B-9A23-DB5637E301A5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3E68C60-A5F7-46FB-9FF7-DEDE19FEDBF9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VZDĚLÁVACÍ CÍL </a:t>
            </a:r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a </a:t>
            </a:r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SEBEHODNOCENÍ ŽÁKA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D257A96-13D5-4EE8-8578-E0C1CDDFDBE9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9BCF0F26-2AA1-43D1-BE32-B6DB5C8A2628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8B11BB58-9450-49E9-8C14-00A85BC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4144D2A3-54E7-4F06-ABE4-092280CF8D77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24187C38-DAA6-4C76-A94C-D1D4E85E0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4E35CA-A329-4D7B-80B3-61C8B60762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7" y="1318264"/>
            <a:ext cx="11715117" cy="51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64161"/>
      </p:ext>
    </p:extLst>
  </p:cSld>
  <p:clrMapOvr>
    <a:masterClrMapping/>
  </p:clrMapOvr>
  <p:transition spd="slow">
    <p:push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6834D364-87D0-4079-82B2-2F37991E090E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72AC274-94C1-4612-A4E6-31EDA3383D1A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V čem je pro mě tento přístup přínosný?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E0E784D-88CB-4AEA-B7D8-5D4A42D21F26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65EE13FF-831B-4018-BA30-F967F7A6C5D5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ABFF0F61-6BBA-414E-B62E-C7B5053D8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1742115D-3F57-40BF-9046-AA2C25FC8729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67B2E039-E08B-474F-ADD5-0C54E3E0B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F756A76-AF8C-4EF5-95C0-165A7E12B5CC}"/>
              </a:ext>
            </a:extLst>
          </p:cNvPr>
          <p:cNvSpPr/>
          <p:nvPr/>
        </p:nvSpPr>
        <p:spPr>
          <a:xfrm>
            <a:off x="637843" y="1469985"/>
            <a:ext cx="10916314" cy="4921817"/>
          </a:xfrm>
          <a:prstGeom prst="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D334182-5DDC-4FB9-BA7C-5A499A4D3FFA}"/>
              </a:ext>
            </a:extLst>
          </p:cNvPr>
          <p:cNvSpPr txBox="1"/>
          <p:nvPr/>
        </p:nvSpPr>
        <p:spPr>
          <a:xfrm>
            <a:off x="476883" y="1570439"/>
            <a:ext cx="10764698" cy="91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</a:pP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4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Formulace konkrétních cílů výuky</a:t>
            </a:r>
          </a:p>
          <a:p>
            <a:pPr marL="1076325">
              <a:lnSpc>
                <a:spcPct val="115000"/>
              </a:lnSpc>
              <a:spcAft>
                <a:spcPts val="800"/>
              </a:spcAft>
            </a:pP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(určujících, co a jak by se měl daný žák naučit): </a:t>
            </a:r>
            <a:endParaRPr lang="cs-CZ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1F7140-BC79-4782-831B-9DB9EDA14281}"/>
              </a:ext>
            </a:extLst>
          </p:cNvPr>
          <p:cNvSpPr txBox="1"/>
          <p:nvPr/>
        </p:nvSpPr>
        <p:spPr>
          <a:xfrm>
            <a:off x="692883" y="2615600"/>
            <a:ext cx="10764698" cy="91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lvl="0" indent="-2667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4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zapojuje</a:t>
            </a: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aktivně a vědomě žáka do vzdělávacího procesu (žák ví, kde se nachází vzhledem k cíli);</a:t>
            </a:r>
            <a:endParaRPr lang="cs-CZ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D41ACDD-817D-4E33-9409-314083E76F5D}"/>
              </a:ext>
            </a:extLst>
          </p:cNvPr>
          <p:cNvSpPr txBox="1"/>
          <p:nvPr/>
        </p:nvSpPr>
        <p:spPr>
          <a:xfrm>
            <a:off x="692883" y="3514719"/>
            <a:ext cx="10764698" cy="91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lvl="0" indent="-2667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4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vytváří</a:t>
            </a: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spojovací článek mezi učebními činnostmi a jejich hodnocením;</a:t>
            </a:r>
            <a:endParaRPr lang="cs-CZ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05C6259-19B0-47F3-BE9A-21A91AB4A1CE}"/>
              </a:ext>
            </a:extLst>
          </p:cNvPr>
          <p:cNvSpPr txBox="1"/>
          <p:nvPr/>
        </p:nvSpPr>
        <p:spPr>
          <a:xfrm>
            <a:off x="692883" y="4440972"/>
            <a:ext cx="10764698" cy="91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lvl="0" indent="-2667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4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učí</a:t>
            </a: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žáky podílet se na svém vlastním hodnocení a stanovovat si své vlastní cíle;</a:t>
            </a:r>
            <a:endParaRPr lang="cs-CZ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70CD361-6891-42C0-AE99-37D8187328DE}"/>
              </a:ext>
            </a:extLst>
          </p:cNvPr>
          <p:cNvSpPr txBox="1"/>
          <p:nvPr/>
        </p:nvSpPr>
        <p:spPr>
          <a:xfrm>
            <a:off x="692883" y="5338282"/>
            <a:ext cx="10764698" cy="912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lvl="0" indent="-26670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umožňuje</a:t>
            </a:r>
            <a:r>
              <a:rPr lang="cs-CZ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učiteli klást si nejen otázku, co žáky naučit, ale i co se mají žáci naučit.“</a:t>
            </a:r>
            <a:endParaRPr lang="cs-CZ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07462"/>
      </p:ext>
    </p:extLst>
  </p:cSld>
  <p:clrMapOvr>
    <a:masterClrMapping/>
  </p:clrMapOvr>
  <p:transition spd="slow">
    <p:push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FA60B60C-19D5-4AF6-AF5D-AB495047317D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3DB52D4-FAFB-4B31-B28D-B19DB0BE9DDC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Cíl mi pomůže zodpovědět si na zásadní otázky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05260EC-D00D-4064-87E7-78233858310E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11043163-DA81-4B66-BD9B-DBDA932FDFDF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30479ED6-9A70-4917-BBB7-3B095ECB5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9D97E971-D839-4550-BC1C-B981027B29A1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9F72CE68-951F-4259-AC0C-1EE11B4A4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pic>
        <p:nvPicPr>
          <p:cNvPr id="9" name="Picture 2" descr="https://lh5.googleusercontent.com/9qVn7ZrHSKQaKpMV0l0rLusrdX9xtQZTGDsrkN2M3kVZzLbiHWLV1vTpRkdVKjjf9wMyQBmh7BbrL_RYoA4SpU4Ub4g6TcyWeQI5pni2Zv6LQ24w5ILcK0IWEW-rpIRJ">
            <a:extLst>
              <a:ext uri="{FF2B5EF4-FFF2-40B4-BE49-F238E27FC236}">
                <a16:creationId xmlns:a16="http://schemas.microsoft.com/office/drawing/2014/main" id="{21F5171B-0888-460E-A5F3-3A90ABAA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93" y="1528642"/>
            <a:ext cx="7912282" cy="48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E68A5AF-AE9E-4C0D-B9FA-B85C82092B48}"/>
              </a:ext>
            </a:extLst>
          </p:cNvPr>
          <p:cNvSpPr txBox="1"/>
          <p:nvPr/>
        </p:nvSpPr>
        <p:spPr>
          <a:xfrm>
            <a:off x="3016994" y="6437413"/>
            <a:ext cx="9031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www.formativne.cz</a:t>
            </a:r>
            <a:endParaRPr lang="cs-CZ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39862"/>
      </p:ext>
    </p:extLst>
  </p:cSld>
  <p:clrMapOvr>
    <a:masterClrMapping/>
  </p:clrMapOvr>
  <p:transition spd="slow">
    <p:push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FC08A702-8CBA-4551-8C29-ADCE3F1F0FAB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3321EDC-3B7C-47EB-877C-628AB8204EAB}"/>
              </a:ext>
            </a:extLst>
          </p:cNvPr>
          <p:cNvSpPr/>
          <p:nvPr/>
        </p:nvSpPr>
        <p:spPr>
          <a:xfrm>
            <a:off x="949411" y="420587"/>
            <a:ext cx="10064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Ukázka zadání zahrnující formulaci cílů ze strany žáků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C7ACACD-5F73-44C1-A51C-115D0D3E5051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3512106C-9B2E-4B2F-93BB-A7900DC5E759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11611B94-976B-4A57-B790-1495B618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40188D35-A107-4BA7-AA7D-C0B2F0244AC2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7A2D0C29-30C4-42C4-93DB-9289175AD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A60B2C14-3728-4506-8BD5-6288EB220D31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61FE9C5-77AE-4B3C-AAF3-8A00E1AD749D}"/>
              </a:ext>
            </a:extLst>
          </p:cNvPr>
          <p:cNvSpPr txBox="1"/>
          <p:nvPr/>
        </p:nvSpPr>
        <p:spPr>
          <a:xfrm>
            <a:off x="1162292" y="4265492"/>
            <a:ext cx="8597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Bookman Old Style" panose="02050604050505020204" pitchFamily="18" charset="0"/>
                <a:hlinkClick r:id="rId6"/>
              </a:rPr>
              <a:t>https://sites.google.com/view/rusko-po-30let-vlcem/domovsk%C3%A1-str%C3%A1nka</a:t>
            </a:r>
            <a:endParaRPr lang="cs-CZ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5D4A16E-90CD-4389-9D60-048B5753DAC1}"/>
              </a:ext>
            </a:extLst>
          </p:cNvPr>
          <p:cNvSpPr txBox="1"/>
          <p:nvPr/>
        </p:nvSpPr>
        <p:spPr>
          <a:xfrm>
            <a:off x="1162292" y="2436718"/>
            <a:ext cx="8597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Bookman Old Style" panose="02050604050505020204" pitchFamily="18" charset="0"/>
                <a:hlinkClick r:id="rId7"/>
              </a:rPr>
              <a:t>https://sites.google.com/view/marieterezieajosefii/domovsk%C3%A1-str%C3%A1nka</a:t>
            </a:r>
            <a:endParaRPr lang="cs-CZ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37485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25AD6316-0A92-491A-A52B-31B7A14CC393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4C38CAE-07FA-4C60-B3DD-0EC0AF7DA38D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Otázka 2: hodnocení</a:t>
            </a:r>
            <a:endParaRPr lang="cs-CZ" sz="36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3BFFA16-AEBC-4CEE-9C35-A18F3ADD92BA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067404E9-81D8-41A5-B47E-05A25A79CDC4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65208D21-7323-4D85-AB4B-F956DC896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A5868DF2-6AFB-4651-A352-C0E8E465905F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395AB1CA-655C-4438-8B99-CE4E56CF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5DA111A-31FB-46D3-B60E-899D141ED2D6}"/>
              </a:ext>
            </a:extLst>
          </p:cNvPr>
          <p:cNvSpPr txBox="1"/>
          <p:nvPr/>
        </p:nvSpPr>
        <p:spPr>
          <a:xfrm>
            <a:off x="4932383" y="3181421"/>
            <a:ext cx="63091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ODKAZ:</a:t>
            </a:r>
          </a:p>
          <a:p>
            <a:pPr algn="r"/>
            <a:endParaRPr lang="cs-CZ" sz="2400" dirty="0">
              <a:solidFill>
                <a:schemeClr val="bg1"/>
              </a:solidFill>
              <a:latin typeface="Bookman Old Style" panose="02050604050505020204" pitchFamily="18" charset="0"/>
              <a:hlinkClick r:id="rId5"/>
            </a:endParaRPr>
          </a:p>
          <a:p>
            <a:pPr algn="r"/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https://www.wooclap.com/CSIP2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1426792-88F3-43DC-A0C9-42695D95B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19" y="2817638"/>
            <a:ext cx="3477110" cy="3429479"/>
          </a:xfrm>
          <a:prstGeom prst="rect">
            <a:avLst/>
          </a:prstGeom>
        </p:spPr>
      </p:pic>
      <p:sp>
        <p:nvSpPr>
          <p:cNvPr id="15" name="Zaoblený obdélník 2">
            <a:extLst>
              <a:ext uri="{FF2B5EF4-FFF2-40B4-BE49-F238E27FC236}">
                <a16:creationId xmlns:a16="http://schemas.microsoft.com/office/drawing/2014/main" id="{75D337BF-FCC7-4EA5-85D1-5F6208328BF1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8B21DDB-4A3D-4CC6-89A6-BCBD3F42196B}"/>
              </a:ext>
            </a:extLst>
          </p:cNvPr>
          <p:cNvSpPr txBox="1"/>
          <p:nvPr/>
        </p:nvSpPr>
        <p:spPr>
          <a:xfrm>
            <a:off x="727855" y="1506690"/>
            <a:ext cx="10736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i="1" dirty="0">
                <a:solidFill>
                  <a:srgbClr val="92D050"/>
                </a:solidFill>
                <a:latin typeface="Bookman Old Style" panose="02050604050505020204" pitchFamily="18" charset="0"/>
              </a:rPr>
              <a:t>Proč žáka hodnotím? Co je cílem hodnocení?</a:t>
            </a:r>
          </a:p>
          <a:p>
            <a:pPr algn="ctr"/>
            <a:r>
              <a:rPr lang="pl-PL" sz="2400" i="1" dirty="0">
                <a:solidFill>
                  <a:srgbClr val="92D050"/>
                </a:solidFill>
                <a:latin typeface="Bookman Old Style" panose="02050604050505020204" pitchFamily="18" charset="0"/>
              </a:rPr>
              <a:t>V čem pro mě spočívá úskalí hodnocení?</a:t>
            </a:r>
            <a:endParaRPr lang="cs-CZ" sz="3200" i="1" dirty="0">
              <a:solidFill>
                <a:srgbClr val="92D05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43471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76FFB728-CB20-4703-AE32-83677242B16C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DD51E2-7ECF-41C0-ABF8-AEA3A6EE3C4A}"/>
              </a:ext>
            </a:extLst>
          </p:cNvPr>
          <p:cNvSpPr/>
          <p:nvPr/>
        </p:nvSpPr>
        <p:spPr>
          <a:xfrm>
            <a:off x="949411" y="420587"/>
            <a:ext cx="9633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Ukázka formulací cílů sestavených žáky (etika)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D76F876-E301-4AAB-8C39-D7FEC6B4F8FF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rId2" action="ppaction://hlinksldjump"/>
              <a:extLst>
                <a:ext uri="{FF2B5EF4-FFF2-40B4-BE49-F238E27FC236}">
                  <a16:creationId xmlns:a16="http://schemas.microsoft.com/office/drawing/2014/main" id="{BE62DED9-43E9-44BE-86A5-428C015B5A22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3" action="ppaction://hlinksldjump"/>
              <a:extLst>
                <a:ext uri="{FF2B5EF4-FFF2-40B4-BE49-F238E27FC236}">
                  <a16:creationId xmlns:a16="http://schemas.microsoft.com/office/drawing/2014/main" id="{904020D5-EDD9-44D6-A3E8-15AD63D3E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13D4DD48-D454-4162-82AB-8C115888C901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5" action="ppaction://hlinksldjump"/>
            <a:extLst>
              <a:ext uri="{FF2B5EF4-FFF2-40B4-BE49-F238E27FC236}">
                <a16:creationId xmlns:a16="http://schemas.microsoft.com/office/drawing/2014/main" id="{E46C7F9F-32A7-4348-B282-12CC71D5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1F8A3B3-E0E6-4273-BC13-A5C76838E86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8293" r="6164" b="35317"/>
          <a:stretch/>
        </p:blipFill>
        <p:spPr>
          <a:xfrm>
            <a:off x="290286" y="1689905"/>
            <a:ext cx="11611428" cy="43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98032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3A4DB4C0-12C5-4414-A7E5-102473B4DAF3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1594958-F2D0-4FCE-B0CD-8DED81C4834A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Učitel − učivo − žák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45C2AB9-C859-430A-8C93-256518B0D522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1F2AE4AD-E251-46A0-85FD-780184EA9A75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42CF4E42-1874-4FF0-A213-2F5BEB68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EB6AF737-928D-4086-9006-DF74473746FD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FA10F102-67F2-4DB9-83A1-19A10EA6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pic>
        <p:nvPicPr>
          <p:cNvPr id="9" name="Grafický objekt 8" descr="Osoba, jíst">
            <a:extLst>
              <a:ext uri="{FF2B5EF4-FFF2-40B4-BE49-F238E27FC236}">
                <a16:creationId xmlns:a16="http://schemas.microsoft.com/office/drawing/2014/main" id="{A9E5C958-BB1C-4ABC-A0C3-3CED1412E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792534" y="3592816"/>
            <a:ext cx="1387174" cy="1387174"/>
          </a:xfrm>
          <a:prstGeom prst="rect">
            <a:avLst/>
          </a:prstGeom>
        </p:spPr>
      </p:pic>
      <p:pic>
        <p:nvPicPr>
          <p:cNvPr id="10" name="Grafický objekt 9" descr="Profesor">
            <a:extLst>
              <a:ext uri="{FF2B5EF4-FFF2-40B4-BE49-F238E27FC236}">
                <a16:creationId xmlns:a16="http://schemas.microsoft.com/office/drawing/2014/main" id="{85ED43B3-6BBA-411B-9B1F-1052AC149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2758" y="3500120"/>
            <a:ext cx="1387174" cy="1387174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F98912E-E005-4AA0-A03A-781B8B0B600E}"/>
              </a:ext>
            </a:extLst>
          </p:cNvPr>
          <p:cNvCxnSpPr>
            <a:cxnSpLocks/>
          </p:cNvCxnSpPr>
          <p:nvPr/>
        </p:nvCxnSpPr>
        <p:spPr>
          <a:xfrm>
            <a:off x="3101818" y="4286403"/>
            <a:ext cx="1557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86327D0D-2F28-4E21-9D66-36935D8CF032}"/>
              </a:ext>
            </a:extLst>
          </p:cNvPr>
          <p:cNvSpPr/>
          <p:nvPr/>
        </p:nvSpPr>
        <p:spPr>
          <a:xfrm>
            <a:off x="5121233" y="3676500"/>
            <a:ext cx="1260000" cy="12600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E937CBF-8C31-4B9D-9FFF-E5142C4E89D2}"/>
              </a:ext>
            </a:extLst>
          </p:cNvPr>
          <p:cNvSpPr/>
          <p:nvPr/>
        </p:nvSpPr>
        <p:spPr>
          <a:xfrm>
            <a:off x="5156261" y="4106445"/>
            <a:ext cx="1224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UČIVO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0C77B84-8D7A-40F0-A637-701093CD5EC6}"/>
              </a:ext>
            </a:extLst>
          </p:cNvPr>
          <p:cNvCxnSpPr>
            <a:cxnSpLocks/>
          </p:cNvCxnSpPr>
          <p:nvPr/>
        </p:nvCxnSpPr>
        <p:spPr>
          <a:xfrm>
            <a:off x="6761093" y="4286403"/>
            <a:ext cx="1557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DDE8663C-0649-477C-9AC0-0E4B0108DF4D}"/>
              </a:ext>
            </a:extLst>
          </p:cNvPr>
          <p:cNvSpPr/>
          <p:nvPr/>
        </p:nvSpPr>
        <p:spPr>
          <a:xfrm>
            <a:off x="3078372" y="3030362"/>
            <a:ext cx="5345723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ovnoramenný trojúhelník 15">
            <a:extLst>
              <a:ext uri="{FF2B5EF4-FFF2-40B4-BE49-F238E27FC236}">
                <a16:creationId xmlns:a16="http://schemas.microsoft.com/office/drawing/2014/main" id="{FD302094-ACF1-496F-ACE9-D922A8C36D90}"/>
              </a:ext>
            </a:extLst>
          </p:cNvPr>
          <p:cNvSpPr/>
          <p:nvPr/>
        </p:nvSpPr>
        <p:spPr>
          <a:xfrm rot="15013712">
            <a:off x="2984105" y="3540082"/>
            <a:ext cx="128556" cy="14565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1170BDDE-C4D2-4505-804A-7F8A746CFC11}"/>
              </a:ext>
            </a:extLst>
          </p:cNvPr>
          <p:cNvSpPr/>
          <p:nvPr/>
        </p:nvSpPr>
        <p:spPr>
          <a:xfrm flipV="1">
            <a:off x="3078371" y="5094922"/>
            <a:ext cx="5345723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58C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ovnoramenný trojúhelník 17">
            <a:extLst>
              <a:ext uri="{FF2B5EF4-FFF2-40B4-BE49-F238E27FC236}">
                <a16:creationId xmlns:a16="http://schemas.microsoft.com/office/drawing/2014/main" id="{839333B4-D67A-4AC3-84EC-593EF3361812}"/>
              </a:ext>
            </a:extLst>
          </p:cNvPr>
          <p:cNvSpPr/>
          <p:nvPr/>
        </p:nvSpPr>
        <p:spPr>
          <a:xfrm rot="4309896">
            <a:off x="8384598" y="5076434"/>
            <a:ext cx="128556" cy="145658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Grafický objekt 20" descr="Osoba, jíst">
            <a:extLst>
              <a:ext uri="{FF2B5EF4-FFF2-40B4-BE49-F238E27FC236}">
                <a16:creationId xmlns:a16="http://schemas.microsoft.com/office/drawing/2014/main" id="{D11AF2D8-37B4-455D-9438-B087D5004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247686" y="4997217"/>
            <a:ext cx="1081127" cy="10811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2" name="Grafický objekt 21" descr="Osoba, jíst">
            <a:extLst>
              <a:ext uri="{FF2B5EF4-FFF2-40B4-BE49-F238E27FC236}">
                <a16:creationId xmlns:a16="http://schemas.microsoft.com/office/drawing/2014/main" id="{7482FC38-879C-4AA3-B4A2-55999089FB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247686" y="2719675"/>
            <a:ext cx="1081127" cy="10811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9E5B481F-4019-4964-84A4-BF43C452EA08}"/>
              </a:ext>
            </a:extLst>
          </p:cNvPr>
          <p:cNvSpPr/>
          <p:nvPr/>
        </p:nvSpPr>
        <p:spPr>
          <a:xfrm rot="19432871">
            <a:off x="9366902" y="3279865"/>
            <a:ext cx="931922" cy="91813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58C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ovnoramenný trojúhelník 23">
            <a:extLst>
              <a:ext uri="{FF2B5EF4-FFF2-40B4-BE49-F238E27FC236}">
                <a16:creationId xmlns:a16="http://schemas.microsoft.com/office/drawing/2014/main" id="{5B5C1577-BA3B-479D-A39F-B6DD94A9C154}"/>
              </a:ext>
            </a:extLst>
          </p:cNvPr>
          <p:cNvSpPr/>
          <p:nvPr/>
        </p:nvSpPr>
        <p:spPr>
          <a:xfrm rot="12671283">
            <a:off x="9389847" y="3612226"/>
            <a:ext cx="128556" cy="145658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1E343A30-183A-424C-BB2B-16C67E330C14}"/>
              </a:ext>
            </a:extLst>
          </p:cNvPr>
          <p:cNvSpPr/>
          <p:nvPr/>
        </p:nvSpPr>
        <p:spPr>
          <a:xfrm rot="2167129" flipV="1">
            <a:off x="9378263" y="5394125"/>
            <a:ext cx="931922" cy="91813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58C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ovnoramenný trojúhelník 25">
            <a:extLst>
              <a:ext uri="{FF2B5EF4-FFF2-40B4-BE49-F238E27FC236}">
                <a16:creationId xmlns:a16="http://schemas.microsoft.com/office/drawing/2014/main" id="{B8050CCF-4E8F-4F64-8A10-9FF5F24E8CF4}"/>
              </a:ext>
            </a:extLst>
          </p:cNvPr>
          <p:cNvSpPr/>
          <p:nvPr/>
        </p:nvSpPr>
        <p:spPr>
          <a:xfrm rot="19923053">
            <a:off x="9402995" y="5005189"/>
            <a:ext cx="128556" cy="145658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0E8A5F8D-1F72-4AAA-8F7F-668219221C2B}"/>
              </a:ext>
            </a:extLst>
          </p:cNvPr>
          <p:cNvSpPr/>
          <p:nvPr/>
        </p:nvSpPr>
        <p:spPr>
          <a:xfrm rot="8764423" flipH="1">
            <a:off x="10177707" y="4176505"/>
            <a:ext cx="738222" cy="156680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2E96221C-F452-4758-AC3F-CC44AF515FF3}"/>
              </a:ext>
            </a:extLst>
          </p:cNvPr>
          <p:cNvSpPr/>
          <p:nvPr/>
        </p:nvSpPr>
        <p:spPr>
          <a:xfrm rot="12835577" flipH="1" flipV="1">
            <a:off x="10177707" y="4553590"/>
            <a:ext cx="738222" cy="156680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ovnoramenný trojúhelník 28">
            <a:extLst>
              <a:ext uri="{FF2B5EF4-FFF2-40B4-BE49-F238E27FC236}">
                <a16:creationId xmlns:a16="http://schemas.microsoft.com/office/drawing/2014/main" id="{2B00E2E3-DEC4-473B-97DD-DF5FC823C778}"/>
              </a:ext>
            </a:extLst>
          </p:cNvPr>
          <p:cNvSpPr/>
          <p:nvPr/>
        </p:nvSpPr>
        <p:spPr>
          <a:xfrm rot="1693762">
            <a:off x="10784817" y="3884491"/>
            <a:ext cx="128556" cy="14565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ovnoramenný trojúhelník 29">
            <a:extLst>
              <a:ext uri="{FF2B5EF4-FFF2-40B4-BE49-F238E27FC236}">
                <a16:creationId xmlns:a16="http://schemas.microsoft.com/office/drawing/2014/main" id="{E4BD6C81-429D-4CDF-8081-3563A3C0F440}"/>
              </a:ext>
            </a:extLst>
          </p:cNvPr>
          <p:cNvSpPr/>
          <p:nvPr/>
        </p:nvSpPr>
        <p:spPr>
          <a:xfrm rot="8571936">
            <a:off x="10780688" y="4834516"/>
            <a:ext cx="128556" cy="14565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Grafický objekt 32" descr="Muž a žena">
            <a:extLst>
              <a:ext uri="{FF2B5EF4-FFF2-40B4-BE49-F238E27FC236}">
                <a16:creationId xmlns:a16="http://schemas.microsoft.com/office/drawing/2014/main" id="{19F27281-2580-4EDE-B185-48A1104F1F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95231" y="1932387"/>
            <a:ext cx="1081127" cy="10811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D157092F-2B2C-4303-A955-8C614C067AEC}"/>
              </a:ext>
            </a:extLst>
          </p:cNvPr>
          <p:cNvSpPr/>
          <p:nvPr/>
        </p:nvSpPr>
        <p:spPr>
          <a:xfrm rot="4152051" flipV="1">
            <a:off x="8560941" y="3614661"/>
            <a:ext cx="716508" cy="45719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ovnoramenný trojúhelník 34">
            <a:extLst>
              <a:ext uri="{FF2B5EF4-FFF2-40B4-BE49-F238E27FC236}">
                <a16:creationId xmlns:a16="http://schemas.microsoft.com/office/drawing/2014/main" id="{C10D70DC-2482-42B9-9342-31A06FAD799F}"/>
              </a:ext>
            </a:extLst>
          </p:cNvPr>
          <p:cNvSpPr/>
          <p:nvPr/>
        </p:nvSpPr>
        <p:spPr>
          <a:xfrm rot="21014951">
            <a:off x="8733507" y="3153981"/>
            <a:ext cx="128556" cy="14565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0FE366DA-CAE3-4C71-9DE7-328E1DAB042A}"/>
              </a:ext>
            </a:extLst>
          </p:cNvPr>
          <p:cNvSpPr/>
          <p:nvPr/>
        </p:nvSpPr>
        <p:spPr>
          <a:xfrm rot="20999200">
            <a:off x="2874535" y="2283025"/>
            <a:ext cx="5386299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ovnoramenný trojúhelník 36">
            <a:extLst>
              <a:ext uri="{FF2B5EF4-FFF2-40B4-BE49-F238E27FC236}">
                <a16:creationId xmlns:a16="http://schemas.microsoft.com/office/drawing/2014/main" id="{69ED283A-EB5E-4936-8B79-6419F34148EE}"/>
              </a:ext>
            </a:extLst>
          </p:cNvPr>
          <p:cNvSpPr/>
          <p:nvPr/>
        </p:nvSpPr>
        <p:spPr>
          <a:xfrm rot="14545278">
            <a:off x="2860408" y="3263312"/>
            <a:ext cx="128556" cy="14565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olný tvar: obrazec 37">
            <a:extLst>
              <a:ext uri="{FF2B5EF4-FFF2-40B4-BE49-F238E27FC236}">
                <a16:creationId xmlns:a16="http://schemas.microsoft.com/office/drawing/2014/main" id="{CC11E575-DF4E-48AF-B229-5A7E1D2885CF}"/>
              </a:ext>
            </a:extLst>
          </p:cNvPr>
          <p:cNvSpPr/>
          <p:nvPr/>
        </p:nvSpPr>
        <p:spPr>
          <a:xfrm rot="20912318">
            <a:off x="2663154" y="1797318"/>
            <a:ext cx="5553650" cy="812821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58C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ovnoramenný trojúhelník 38">
            <a:extLst>
              <a:ext uri="{FF2B5EF4-FFF2-40B4-BE49-F238E27FC236}">
                <a16:creationId xmlns:a16="http://schemas.microsoft.com/office/drawing/2014/main" id="{06843AD7-1E2D-4818-9FB6-EF3E9582D15A}"/>
              </a:ext>
            </a:extLst>
          </p:cNvPr>
          <p:cNvSpPr/>
          <p:nvPr/>
        </p:nvSpPr>
        <p:spPr>
          <a:xfrm rot="6187802">
            <a:off x="8214196" y="1896908"/>
            <a:ext cx="128556" cy="145658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58EB433A-4330-4151-B298-70EBF32DC2EA}"/>
              </a:ext>
            </a:extLst>
          </p:cNvPr>
          <p:cNvSpPr/>
          <p:nvPr/>
        </p:nvSpPr>
        <p:spPr>
          <a:xfrm rot="15255571" flipH="1" flipV="1">
            <a:off x="8838226" y="3328020"/>
            <a:ext cx="716508" cy="45719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58C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id="{ACF60A1A-7DC4-476A-B499-AC3259302169}"/>
              </a:ext>
            </a:extLst>
          </p:cNvPr>
          <p:cNvSpPr/>
          <p:nvPr/>
        </p:nvSpPr>
        <p:spPr>
          <a:xfrm rot="10460381">
            <a:off x="9217026" y="3698021"/>
            <a:ext cx="128556" cy="145658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Zaoblený obdélník 2">
            <a:extLst>
              <a:ext uri="{FF2B5EF4-FFF2-40B4-BE49-F238E27FC236}">
                <a16:creationId xmlns:a16="http://schemas.microsoft.com/office/drawing/2014/main" id="{35FA018B-DA25-4298-97B8-0E9970DBD3F5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715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6AC1B81B-3C6F-48BC-BBA2-93D7B9E9103C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E9A4896-37A6-4C27-BD97-B573E3F3D8DB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Učitel − učivo − žák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B027525-EFC7-4F5F-A27D-E2C73C85F24C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A2EA6204-385E-48E5-ABA8-11BB20B3D59F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70FC4556-B694-445A-B6C6-4026A81B4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F94314AB-B066-4DE1-A866-676F0D22E872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A4421238-421A-4C31-82B5-A7A1FA373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B03C063F-A07E-4C91-AC2A-53C8D7A95F1A}"/>
              </a:ext>
            </a:extLst>
          </p:cNvPr>
          <p:cNvSpPr txBox="1"/>
          <p:nvPr/>
        </p:nvSpPr>
        <p:spPr>
          <a:xfrm>
            <a:off x="1197571" y="1526032"/>
            <a:ext cx="7763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Je zpětná vazba od žáka vždy natolik konkrétní, abych přesně věděl/a, co se žák naučil?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9887806-2CB9-4EA1-AE88-7CB29D57FEA8}"/>
              </a:ext>
            </a:extLst>
          </p:cNvPr>
          <p:cNvSpPr txBox="1"/>
          <p:nvPr/>
        </p:nvSpPr>
        <p:spPr>
          <a:xfrm>
            <a:off x="5353261" y="5912530"/>
            <a:ext cx="6828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Co si myslí o svém učení samotný žák?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Grafický objekt 22" descr="Osoba, jíst">
            <a:extLst>
              <a:ext uri="{FF2B5EF4-FFF2-40B4-BE49-F238E27FC236}">
                <a16:creationId xmlns:a16="http://schemas.microsoft.com/office/drawing/2014/main" id="{52043254-20EA-4BA7-A123-E4D143BE6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792534" y="3348976"/>
            <a:ext cx="1387174" cy="1387174"/>
          </a:xfrm>
          <a:prstGeom prst="rect">
            <a:avLst/>
          </a:prstGeom>
        </p:spPr>
      </p:pic>
      <p:pic>
        <p:nvPicPr>
          <p:cNvPr id="24" name="Grafický objekt 23" descr="Profesor">
            <a:extLst>
              <a:ext uri="{FF2B5EF4-FFF2-40B4-BE49-F238E27FC236}">
                <a16:creationId xmlns:a16="http://schemas.microsoft.com/office/drawing/2014/main" id="{0E41D0E3-5F6C-4D2A-A4DA-CE9B80AB3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2758" y="3256280"/>
            <a:ext cx="1387174" cy="1387174"/>
          </a:xfrm>
          <a:prstGeom prst="rect">
            <a:avLst/>
          </a:prstGeom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E6974C64-FD14-4E65-A9D1-C07987CD33EA}"/>
              </a:ext>
            </a:extLst>
          </p:cNvPr>
          <p:cNvCxnSpPr>
            <a:cxnSpLocks/>
          </p:cNvCxnSpPr>
          <p:nvPr/>
        </p:nvCxnSpPr>
        <p:spPr>
          <a:xfrm>
            <a:off x="3101818" y="4042563"/>
            <a:ext cx="1557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>
            <a:extLst>
              <a:ext uri="{FF2B5EF4-FFF2-40B4-BE49-F238E27FC236}">
                <a16:creationId xmlns:a16="http://schemas.microsoft.com/office/drawing/2014/main" id="{631EF31D-EA2C-4164-AEC6-77D1DB0F1DE0}"/>
              </a:ext>
            </a:extLst>
          </p:cNvPr>
          <p:cNvSpPr/>
          <p:nvPr/>
        </p:nvSpPr>
        <p:spPr>
          <a:xfrm>
            <a:off x="5121233" y="3432660"/>
            <a:ext cx="1260000" cy="126000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919EFD1-A7A8-4E11-8647-CBEC50D7413D}"/>
              </a:ext>
            </a:extLst>
          </p:cNvPr>
          <p:cNvSpPr/>
          <p:nvPr/>
        </p:nvSpPr>
        <p:spPr>
          <a:xfrm>
            <a:off x="5156261" y="3862605"/>
            <a:ext cx="1224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UČIVO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8DF160BC-87AD-4F69-8D79-35773DD9F622}"/>
              </a:ext>
            </a:extLst>
          </p:cNvPr>
          <p:cNvCxnSpPr>
            <a:cxnSpLocks/>
          </p:cNvCxnSpPr>
          <p:nvPr/>
        </p:nvCxnSpPr>
        <p:spPr>
          <a:xfrm>
            <a:off x="6761093" y="4042563"/>
            <a:ext cx="1557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8839C43C-3A10-4697-A6C9-7F4BFD09DE37}"/>
              </a:ext>
            </a:extLst>
          </p:cNvPr>
          <p:cNvSpPr/>
          <p:nvPr/>
        </p:nvSpPr>
        <p:spPr>
          <a:xfrm>
            <a:off x="3078372" y="2786522"/>
            <a:ext cx="5345723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ovnoramenný trojúhelník 29">
            <a:extLst>
              <a:ext uri="{FF2B5EF4-FFF2-40B4-BE49-F238E27FC236}">
                <a16:creationId xmlns:a16="http://schemas.microsoft.com/office/drawing/2014/main" id="{E6F1F1F2-7F35-4C7A-A12B-2091E814D632}"/>
              </a:ext>
            </a:extLst>
          </p:cNvPr>
          <p:cNvSpPr/>
          <p:nvPr/>
        </p:nvSpPr>
        <p:spPr>
          <a:xfrm rot="15013712">
            <a:off x="2984105" y="3296242"/>
            <a:ext cx="128556" cy="14565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6B9F9F48-C3F6-48C7-BA35-0C991230E797}"/>
              </a:ext>
            </a:extLst>
          </p:cNvPr>
          <p:cNvSpPr/>
          <p:nvPr/>
        </p:nvSpPr>
        <p:spPr>
          <a:xfrm flipV="1">
            <a:off x="3078371" y="4851082"/>
            <a:ext cx="5345723" cy="562454"/>
          </a:xfrm>
          <a:custGeom>
            <a:avLst/>
            <a:gdLst>
              <a:gd name="connsiteX0" fmla="*/ 0 w 5345723"/>
              <a:gd name="connsiteY0" fmla="*/ 1558540 h 1558540"/>
              <a:gd name="connsiteX1" fmla="*/ 2632668 w 5345723"/>
              <a:gd name="connsiteY1" fmla="*/ 1046 h 1558540"/>
              <a:gd name="connsiteX2" fmla="*/ 5345723 w 5345723"/>
              <a:gd name="connsiteY2" fmla="*/ 1367622 h 15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5723" h="1558540">
                <a:moveTo>
                  <a:pt x="0" y="1558540"/>
                </a:moveTo>
                <a:cubicBezTo>
                  <a:pt x="870857" y="795703"/>
                  <a:pt x="1741714" y="32866"/>
                  <a:pt x="2632668" y="1046"/>
                </a:cubicBezTo>
                <a:cubicBezTo>
                  <a:pt x="3523622" y="-30774"/>
                  <a:pt x="4434672" y="668424"/>
                  <a:pt x="5345723" y="1367622"/>
                </a:cubicBezTo>
              </a:path>
            </a:pathLst>
          </a:custGeom>
          <a:noFill/>
          <a:ln w="38100">
            <a:solidFill>
              <a:srgbClr val="58C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ovnoramenný trojúhelník 31">
            <a:extLst>
              <a:ext uri="{FF2B5EF4-FFF2-40B4-BE49-F238E27FC236}">
                <a16:creationId xmlns:a16="http://schemas.microsoft.com/office/drawing/2014/main" id="{D77ECF3B-469F-4D45-9ABF-C776579E1B97}"/>
              </a:ext>
            </a:extLst>
          </p:cNvPr>
          <p:cNvSpPr/>
          <p:nvPr/>
        </p:nvSpPr>
        <p:spPr>
          <a:xfrm rot="4309896">
            <a:off x="8384598" y="4832594"/>
            <a:ext cx="128556" cy="145658"/>
          </a:xfrm>
          <a:prstGeom prst="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4" name="Grafický objekt 33" descr="Pomoc">
            <a:extLst>
              <a:ext uri="{FF2B5EF4-FFF2-40B4-BE49-F238E27FC236}">
                <a16:creationId xmlns:a16="http://schemas.microsoft.com/office/drawing/2014/main" id="{1EABD601-E731-452B-9706-4EC2C9606C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0424" y="1660303"/>
            <a:ext cx="562454" cy="562454"/>
          </a:xfrm>
          <a:prstGeom prst="rect">
            <a:avLst/>
          </a:prstGeom>
        </p:spPr>
      </p:pic>
      <p:pic>
        <p:nvPicPr>
          <p:cNvPr id="35" name="Grafický objekt 34" descr="Pomoc">
            <a:extLst>
              <a:ext uri="{FF2B5EF4-FFF2-40B4-BE49-F238E27FC236}">
                <a16:creationId xmlns:a16="http://schemas.microsoft.com/office/drawing/2014/main" id="{FD20FA84-534A-43D8-B002-8515DF5A00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98859" y="5862135"/>
            <a:ext cx="562454" cy="562454"/>
          </a:xfrm>
          <a:prstGeom prst="rect">
            <a:avLst/>
          </a:prstGeom>
        </p:spPr>
      </p:pic>
      <p:sp>
        <p:nvSpPr>
          <p:cNvPr id="36" name="Zaoblený obdélník 2">
            <a:extLst>
              <a:ext uri="{FF2B5EF4-FFF2-40B4-BE49-F238E27FC236}">
                <a16:creationId xmlns:a16="http://schemas.microsoft.com/office/drawing/2014/main" id="{94247F53-4AB0-4A96-A0CF-DC3B468B3924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206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19C0EEF1-78AC-4F55-AA84-12ACE1F0BC23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1130C25-DC08-4BBA-B4EB-5360DC126A3D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 zjistím, co se žák skutečně naučil?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B9D691A-B644-4343-9869-C3BD51DD4845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E57573B1-1D7D-4E24-B919-E62B73323CF3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887172CD-3BF1-4470-8F48-78901DC8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4CFCB0B8-8065-4A06-A0F7-055098A26B96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5F934316-F2D8-4152-BE05-EEDB4008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7B8DEB0-F939-4932-938E-864FD5D86C73}"/>
              </a:ext>
            </a:extLst>
          </p:cNvPr>
          <p:cNvSpPr txBox="1"/>
          <p:nvPr/>
        </p:nvSpPr>
        <p:spPr>
          <a:xfrm>
            <a:off x="822304" y="1460130"/>
            <a:ext cx="105473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Jmenuji se Kateřina a mám třináctiletého syna Radima. Radim chodí do 7. třídy. Tu a tam kontroluji, jak se Radimovi ve škole daří. Radim ovšem není moc mluvný, a tak většinou skončím u „rozhovoru“ s jeho žákovskou knížkou. Je načase se do ní opět podívat.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Žákovské knížky pro ZŠ a žákovské sešity pro ZUŠ - Základní školy - vaše  logo">
            <a:hlinkClick r:id="rId5" action="ppaction://hlinksldjump"/>
            <a:extLst>
              <a:ext uri="{FF2B5EF4-FFF2-40B4-BE49-F238E27FC236}">
                <a16:creationId xmlns:a16="http://schemas.microsoft.com/office/drawing/2014/main" id="{4495C176-BCBB-4F3F-9DF9-225D8051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4" y="3294741"/>
            <a:ext cx="2147887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cký objekt 10" descr="Ruka s ukazováčkem ukazujícím doprava">
            <a:extLst>
              <a:ext uri="{FF2B5EF4-FFF2-40B4-BE49-F238E27FC236}">
                <a16:creationId xmlns:a16="http://schemas.microsoft.com/office/drawing/2014/main" id="{A56FC585-D61D-49DC-B365-BABF0D747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40173" y="4361540"/>
            <a:ext cx="914400" cy="914400"/>
          </a:xfrm>
          <a:prstGeom prst="rect">
            <a:avLst/>
          </a:prstGeom>
        </p:spPr>
      </p:pic>
      <p:pic>
        <p:nvPicPr>
          <p:cNvPr id="13" name="Grafický objekt 12" descr="Ruka s ukazováčkem ukazujícím doprava">
            <a:extLst>
              <a:ext uri="{FF2B5EF4-FFF2-40B4-BE49-F238E27FC236}">
                <a16:creationId xmlns:a16="http://schemas.microsoft.com/office/drawing/2014/main" id="{63C7680F-43E4-4A4F-82CF-CDB7C92B5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422" y="4361540"/>
            <a:ext cx="914400" cy="914400"/>
          </a:xfrm>
          <a:prstGeom prst="rect">
            <a:avLst/>
          </a:prstGeom>
        </p:spPr>
      </p:pic>
      <p:sp>
        <p:nvSpPr>
          <p:cNvPr id="17" name="Zaoblený obdélník 2">
            <a:extLst>
              <a:ext uri="{FF2B5EF4-FFF2-40B4-BE49-F238E27FC236}">
                <a16:creationId xmlns:a16="http://schemas.microsoft.com/office/drawing/2014/main" id="{F1B1A4EE-8027-42DD-89E8-B03009E5B189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1296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19C0EEF1-78AC-4F55-AA84-12ACE1F0BC23}"/>
              </a:ext>
            </a:extLst>
          </p:cNvPr>
          <p:cNvSpPr/>
          <p:nvPr/>
        </p:nvSpPr>
        <p:spPr>
          <a:xfrm>
            <a:off x="290287" y="355600"/>
            <a:ext cx="11611428" cy="639340"/>
          </a:xfrm>
          <a:prstGeom prst="roundRect">
            <a:avLst>
              <a:gd name="adj" fmla="val 50000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1130C25-DC08-4BBA-B4EB-5360DC126A3D}"/>
              </a:ext>
            </a:extLst>
          </p:cNvPr>
          <p:cNvSpPr/>
          <p:nvPr/>
        </p:nvSpPr>
        <p:spPr>
          <a:xfrm>
            <a:off x="1004087" y="413660"/>
            <a:ext cx="92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Jak zjistím, co se žák skutečně naučil?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B9D691A-B644-4343-9869-C3BD51DD4845}"/>
              </a:ext>
            </a:extLst>
          </p:cNvPr>
          <p:cNvGrpSpPr/>
          <p:nvPr/>
        </p:nvGrpSpPr>
        <p:grpSpPr>
          <a:xfrm>
            <a:off x="389651" y="455419"/>
            <a:ext cx="432000" cy="432000"/>
            <a:chOff x="431187" y="459270"/>
            <a:chExt cx="432000" cy="43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Ovál 4">
              <a:hlinkClick r:id="" action="ppaction://noaction"/>
              <a:extLst>
                <a:ext uri="{FF2B5EF4-FFF2-40B4-BE49-F238E27FC236}">
                  <a16:creationId xmlns:a16="http://schemas.microsoft.com/office/drawing/2014/main" id="{E57573B1-1D7D-4E24-B919-E62B73323CF3}"/>
                </a:ext>
              </a:extLst>
            </p:cNvPr>
            <p:cNvSpPr/>
            <p:nvPr/>
          </p:nvSpPr>
          <p:spPr>
            <a:xfrm>
              <a:off x="431187" y="459270"/>
              <a:ext cx="432000" cy="432000"/>
            </a:xfrm>
            <a:prstGeom prst="ellipse">
              <a:avLst/>
            </a:prstGeom>
            <a:grpFill/>
            <a:ln cap="rnd">
              <a:solidFill>
                <a:srgbClr val="FFFFF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dirty="0"/>
            </a:p>
          </p:txBody>
        </p:sp>
        <p:pic>
          <p:nvPicPr>
            <p:cNvPr id="6" name="Obrázek 5">
              <a:hlinkClick r:id="rId2" action="ppaction://hlinksldjump"/>
              <a:extLst>
                <a:ext uri="{FF2B5EF4-FFF2-40B4-BE49-F238E27FC236}">
                  <a16:creationId xmlns:a16="http://schemas.microsoft.com/office/drawing/2014/main" id="{887172CD-3BF1-4470-8F48-78901DC8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19" y="610883"/>
              <a:ext cx="257536" cy="128774"/>
            </a:xfrm>
            <a:prstGeom prst="rect">
              <a:avLst/>
            </a:prstGeom>
            <a:grpFill/>
          </p:spPr>
        </p:pic>
      </p:grpSp>
      <p:sp>
        <p:nvSpPr>
          <p:cNvPr id="7" name="Ovál 6">
            <a:hlinkClick r:id="" action="ppaction://noaction"/>
            <a:extLst>
              <a:ext uri="{FF2B5EF4-FFF2-40B4-BE49-F238E27FC236}">
                <a16:creationId xmlns:a16="http://schemas.microsoft.com/office/drawing/2014/main" id="{4CFCB0B8-8065-4A06-A0F7-055098A26B96}"/>
              </a:ext>
            </a:extLst>
          </p:cNvPr>
          <p:cNvSpPr/>
          <p:nvPr/>
        </p:nvSpPr>
        <p:spPr>
          <a:xfrm>
            <a:off x="11241581" y="466197"/>
            <a:ext cx="432000" cy="43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8" name="Obrázek 7">
            <a:hlinkClick r:id="rId4" action="ppaction://hlinksldjump"/>
            <a:extLst>
              <a:ext uri="{FF2B5EF4-FFF2-40B4-BE49-F238E27FC236}">
                <a16:creationId xmlns:a16="http://schemas.microsoft.com/office/drawing/2014/main" id="{5F934316-F2D8-4152-BE05-EEDB4008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28813" y="621871"/>
            <a:ext cx="257536" cy="1287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7B8DEB0-F939-4932-938E-864FD5D86C73}"/>
              </a:ext>
            </a:extLst>
          </p:cNvPr>
          <p:cNvSpPr txBox="1"/>
          <p:nvPr/>
        </p:nvSpPr>
        <p:spPr>
          <a:xfrm>
            <a:off x="822304" y="1460130"/>
            <a:ext cx="105473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Jmenuji se Kateřina a mám třináctiletého syna Radima. Radim chodí do 7. třídy. Tu a tam kontroluji, jak se Radimovi ve škole daří. Radim ovšem není moc mluvný, a tak většinou skončím u „rozhovoru“ s jeho žákovskou knížkou. Je načase se do ní opět podívat.</a:t>
            </a:r>
            <a:endParaRPr lang="cs-CZ" sz="3200" i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aoblený obdélník 2">
            <a:extLst>
              <a:ext uri="{FF2B5EF4-FFF2-40B4-BE49-F238E27FC236}">
                <a16:creationId xmlns:a16="http://schemas.microsoft.com/office/drawing/2014/main" id="{918C5711-ECA0-42F4-B6DB-718DB9C56B85}"/>
              </a:ext>
            </a:extLst>
          </p:cNvPr>
          <p:cNvSpPr/>
          <p:nvPr/>
        </p:nvSpPr>
        <p:spPr>
          <a:xfrm>
            <a:off x="290285" y="1230596"/>
            <a:ext cx="11611429" cy="5318328"/>
          </a:xfrm>
          <a:prstGeom prst="roundRect">
            <a:avLst>
              <a:gd name="adj" fmla="val 2277"/>
            </a:avLst>
          </a:prstGeom>
          <a:noFill/>
          <a:ln w="3175" cap="rnd">
            <a:solidFill>
              <a:srgbClr val="FFFFF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pic>
        <p:nvPicPr>
          <p:cNvPr id="15" name="Picture 2" descr="Žákovské knížky pro ZŠ a žákovské sešity pro ZUŠ - Základní školy - vaše  logo">
            <a:hlinkClick r:id="rId5" action="ppaction://hlinksldjump"/>
            <a:extLst>
              <a:ext uri="{FF2B5EF4-FFF2-40B4-BE49-F238E27FC236}">
                <a16:creationId xmlns:a16="http://schemas.microsoft.com/office/drawing/2014/main" id="{A5DC00F8-E9F6-4C3A-8071-0D1BF03B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4" y="3294741"/>
            <a:ext cx="2147887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cký objekt 15" descr="Ruka s ukazováčkem ukazujícím doprava">
            <a:extLst>
              <a:ext uri="{FF2B5EF4-FFF2-40B4-BE49-F238E27FC236}">
                <a16:creationId xmlns:a16="http://schemas.microsoft.com/office/drawing/2014/main" id="{028FE5E9-2B41-4446-B9E3-606F3224EC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40173" y="4361540"/>
            <a:ext cx="914400" cy="914400"/>
          </a:xfrm>
          <a:prstGeom prst="rect">
            <a:avLst/>
          </a:prstGeom>
        </p:spPr>
      </p:pic>
      <p:pic>
        <p:nvPicPr>
          <p:cNvPr id="17" name="Grafický objekt 16" descr="Ruka s ukazováčkem ukazujícím doprava">
            <a:extLst>
              <a:ext uri="{FF2B5EF4-FFF2-40B4-BE49-F238E27FC236}">
                <a16:creationId xmlns:a16="http://schemas.microsoft.com/office/drawing/2014/main" id="{E27F8076-D5FF-4F70-B9A0-360E2541CE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422" y="43615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7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2324</Words>
  <Application>Microsoft Office PowerPoint</Application>
  <PresentationFormat>Širokoúhlá obrazovka</PresentationFormat>
  <Paragraphs>352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9" baseType="lpstr">
      <vt:lpstr>Arial</vt:lpstr>
      <vt:lpstr>Bookman Old Style</vt:lpstr>
      <vt:lpstr>Calibri</vt:lpstr>
      <vt:lpstr>Calibri Light</vt:lpstr>
      <vt:lpstr>Century Gothic</vt:lpstr>
      <vt:lpstr>Roboto</vt:lpstr>
      <vt:lpstr>Segoe Script</vt:lpstr>
      <vt:lpstr>Symbol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Churáčková</dc:creator>
  <cp:lastModifiedBy>Michal Orság</cp:lastModifiedBy>
  <cp:revision>124</cp:revision>
  <dcterms:created xsi:type="dcterms:W3CDTF">2021-05-01T05:55:58Z</dcterms:created>
  <dcterms:modified xsi:type="dcterms:W3CDTF">2021-11-28T12:40:42Z</dcterms:modified>
</cp:coreProperties>
</file>